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23"/>
  </p:notesMasterIdLst>
  <p:sldIdLst>
    <p:sldId id="256" r:id="rId2"/>
    <p:sldId id="257" r:id="rId3"/>
    <p:sldId id="258" r:id="rId4"/>
    <p:sldId id="270" r:id="rId5"/>
    <p:sldId id="272" r:id="rId6"/>
    <p:sldId id="274" r:id="rId7"/>
    <p:sldId id="275" r:id="rId8"/>
    <p:sldId id="271" r:id="rId9"/>
    <p:sldId id="26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6" r:id="rId19"/>
    <p:sldId id="268" r:id="rId20"/>
    <p:sldId id="269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62"/>
  </p:normalViewPr>
  <p:slideViewPr>
    <p:cSldViewPr snapToGrid="0">
      <p:cViewPr varScale="1">
        <p:scale>
          <a:sx n="88" d="100"/>
          <a:sy n="88" d="100"/>
        </p:scale>
        <p:origin x="17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0305E9-5DC6-4C9C-A7DC-9CA1F8C5C3E1}" type="doc">
      <dgm:prSet loTypeId="urn:microsoft.com/office/officeart/2005/8/layout/default" loCatId="list" qsTypeId="urn:microsoft.com/office/officeart/2005/8/quickstyle/simple1#41" qsCatId="simple" csTypeId="urn:microsoft.com/office/officeart/2005/8/colors/accent1_2#37" csCatId="accent1" phldr="1"/>
      <dgm:spPr/>
      <dgm:t>
        <a:bodyPr/>
        <a:lstStyle/>
        <a:p>
          <a:endParaRPr lang="en-US"/>
        </a:p>
      </dgm:t>
    </dgm:pt>
    <dgm:pt modelId="{93D03DE1-85C7-491F-B35E-F9390A3B126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You can share:</a:t>
          </a:r>
          <a:endParaRPr lang="en-US" dirty="0">
            <a:solidFill>
              <a:schemeClr val="tx1"/>
            </a:solidFill>
          </a:endParaRPr>
        </a:p>
      </dgm:t>
    </dgm:pt>
    <dgm:pt modelId="{78341EB7-01DF-475E-B287-5595F0C157D7}" type="parTrans" cxnId="{C2827310-D6E9-427B-A68B-68FBE48EC46E}">
      <dgm:prSet/>
      <dgm:spPr/>
      <dgm:t>
        <a:bodyPr/>
        <a:lstStyle/>
        <a:p>
          <a:endParaRPr lang="en-US"/>
        </a:p>
      </dgm:t>
    </dgm:pt>
    <dgm:pt modelId="{126966FF-671C-4E96-9006-B715D6B83765}" type="sibTrans" cxnId="{C2827310-D6E9-427B-A68B-68FBE48EC46E}">
      <dgm:prSet/>
      <dgm:spPr/>
      <dgm:t>
        <a:bodyPr/>
        <a:lstStyle/>
        <a:p>
          <a:endParaRPr lang="en-US"/>
        </a:p>
      </dgm:t>
    </dgm:pt>
    <dgm:pt modelId="{B86B62AD-A175-47AA-AC4F-0330C96D2E7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Code</a:t>
          </a:r>
          <a:endParaRPr lang="en-US" dirty="0">
            <a:solidFill>
              <a:schemeClr val="tx1"/>
            </a:solidFill>
          </a:endParaRPr>
        </a:p>
      </dgm:t>
    </dgm:pt>
    <dgm:pt modelId="{0F2AC6BD-6D34-41A0-8CAB-D7B77DFCA29B}" type="parTrans" cxnId="{F6469449-3BFA-4E3B-A08B-5A9D728E4FB8}">
      <dgm:prSet/>
      <dgm:spPr/>
      <dgm:t>
        <a:bodyPr/>
        <a:lstStyle/>
        <a:p>
          <a:endParaRPr lang="en-US"/>
        </a:p>
      </dgm:t>
    </dgm:pt>
    <dgm:pt modelId="{EB6B526E-FE64-4B97-83BE-D39684A97372}" type="sibTrans" cxnId="{F6469449-3BFA-4E3B-A08B-5A9D728E4FB8}">
      <dgm:prSet/>
      <dgm:spPr/>
      <dgm:t>
        <a:bodyPr/>
        <a:lstStyle/>
        <a:p>
          <a:endParaRPr lang="en-US"/>
        </a:p>
      </dgm:t>
    </dgm:pt>
    <dgm:pt modelId="{D825F5C7-5A16-460B-BE4C-47C0499E6DF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Scripts</a:t>
          </a:r>
          <a:endParaRPr lang="en-US" dirty="0">
            <a:solidFill>
              <a:schemeClr val="tx1"/>
            </a:solidFill>
          </a:endParaRPr>
        </a:p>
      </dgm:t>
    </dgm:pt>
    <dgm:pt modelId="{41C7999E-00A5-4F71-9FDB-C7CBFA007F4E}" type="parTrans" cxnId="{48044EBF-CF8C-4A2A-A3E6-EB227B814C33}">
      <dgm:prSet/>
      <dgm:spPr/>
      <dgm:t>
        <a:bodyPr/>
        <a:lstStyle/>
        <a:p>
          <a:endParaRPr lang="en-US"/>
        </a:p>
      </dgm:t>
    </dgm:pt>
    <dgm:pt modelId="{E963FC9B-B48F-419A-91E7-350BF504264E}" type="sibTrans" cxnId="{48044EBF-CF8C-4A2A-A3E6-EB227B814C33}">
      <dgm:prSet/>
      <dgm:spPr/>
      <dgm:t>
        <a:bodyPr/>
        <a:lstStyle/>
        <a:p>
          <a:endParaRPr lang="en-US"/>
        </a:p>
      </dgm:t>
    </dgm:pt>
    <dgm:pt modelId="{66FC4685-CCAE-4A61-94FB-FDA541C4FDD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Computational notebooks</a:t>
          </a:r>
          <a:endParaRPr lang="en-US" dirty="0">
            <a:solidFill>
              <a:schemeClr val="tx1"/>
            </a:solidFill>
          </a:endParaRPr>
        </a:p>
      </dgm:t>
    </dgm:pt>
    <dgm:pt modelId="{C4D6C373-AB2A-4AE4-A78E-EE381A69E99B}" type="parTrans" cxnId="{30296E33-4DB8-45D4-8408-7A05BD9C897E}">
      <dgm:prSet/>
      <dgm:spPr/>
      <dgm:t>
        <a:bodyPr/>
        <a:lstStyle/>
        <a:p>
          <a:endParaRPr lang="en-US"/>
        </a:p>
      </dgm:t>
    </dgm:pt>
    <dgm:pt modelId="{53EC7E23-37ED-4016-A561-FD875486D73B}" type="sibTrans" cxnId="{30296E33-4DB8-45D4-8408-7A05BD9C897E}">
      <dgm:prSet/>
      <dgm:spPr/>
      <dgm:t>
        <a:bodyPr/>
        <a:lstStyle/>
        <a:p>
          <a:endParaRPr lang="en-US"/>
        </a:p>
      </dgm:t>
    </dgm:pt>
    <dgm:pt modelId="{657E761C-F9C9-4194-B2EE-59B387D4739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Datasets</a:t>
          </a:r>
          <a:endParaRPr lang="en-US" dirty="0">
            <a:solidFill>
              <a:schemeClr val="tx1"/>
            </a:solidFill>
          </a:endParaRPr>
        </a:p>
      </dgm:t>
    </dgm:pt>
    <dgm:pt modelId="{6F592BE8-0AF0-4AED-BB38-C70D7C41580C}" type="parTrans" cxnId="{0735C3CA-3756-4D91-8C76-1FB5482D925F}">
      <dgm:prSet/>
      <dgm:spPr/>
      <dgm:t>
        <a:bodyPr/>
        <a:lstStyle/>
        <a:p>
          <a:endParaRPr lang="en-US"/>
        </a:p>
      </dgm:t>
    </dgm:pt>
    <dgm:pt modelId="{EB1E2B7E-53F6-4B97-B1EB-70D136B965F3}" type="sibTrans" cxnId="{0735C3CA-3756-4D91-8C76-1FB5482D925F}">
      <dgm:prSet/>
      <dgm:spPr/>
      <dgm:t>
        <a:bodyPr/>
        <a:lstStyle/>
        <a:p>
          <a:endParaRPr lang="en-US"/>
        </a:p>
      </dgm:t>
    </dgm:pt>
    <dgm:pt modelId="{E0E1243E-B08F-4356-877A-9B667BEF785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Databases</a:t>
          </a:r>
          <a:endParaRPr lang="en-US" dirty="0">
            <a:solidFill>
              <a:schemeClr val="tx1"/>
            </a:solidFill>
          </a:endParaRPr>
        </a:p>
      </dgm:t>
    </dgm:pt>
    <dgm:pt modelId="{D267C53F-E94B-4812-B506-F2B7AA633CF1}" type="parTrans" cxnId="{5C836A32-6FEE-4194-A618-1C753B7042BD}">
      <dgm:prSet/>
      <dgm:spPr/>
      <dgm:t>
        <a:bodyPr/>
        <a:lstStyle/>
        <a:p>
          <a:endParaRPr lang="en-US"/>
        </a:p>
      </dgm:t>
    </dgm:pt>
    <dgm:pt modelId="{57F149D9-6D35-4A0B-90D3-24652BA24B2B}" type="sibTrans" cxnId="{5C836A32-6FEE-4194-A618-1C753B7042BD}">
      <dgm:prSet/>
      <dgm:spPr/>
      <dgm:t>
        <a:bodyPr/>
        <a:lstStyle/>
        <a:p>
          <a:endParaRPr lang="en-US"/>
        </a:p>
      </dgm:t>
    </dgm:pt>
    <dgm:pt modelId="{B881ACA5-A990-42F6-8AF5-1AA0CD11D153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Visualisation tools</a:t>
          </a:r>
          <a:endParaRPr lang="en-US" dirty="0">
            <a:solidFill>
              <a:schemeClr val="tx1"/>
            </a:solidFill>
          </a:endParaRPr>
        </a:p>
      </dgm:t>
    </dgm:pt>
    <dgm:pt modelId="{CA637921-1CCD-4A46-9610-F7AECEF3E8E6}" type="parTrans" cxnId="{2AB61944-7E97-4460-85C1-3D8AAEE637A9}">
      <dgm:prSet/>
      <dgm:spPr/>
      <dgm:t>
        <a:bodyPr/>
        <a:lstStyle/>
        <a:p>
          <a:endParaRPr lang="en-US"/>
        </a:p>
      </dgm:t>
    </dgm:pt>
    <dgm:pt modelId="{8F151BCB-E90A-4CAD-A5FB-C0CF666AFC10}" type="sibTrans" cxnId="{2AB61944-7E97-4460-85C1-3D8AAEE637A9}">
      <dgm:prSet/>
      <dgm:spPr/>
      <dgm:t>
        <a:bodyPr/>
        <a:lstStyle/>
        <a:p>
          <a:endParaRPr lang="en-US"/>
        </a:p>
      </dgm:t>
    </dgm:pt>
    <dgm:pt modelId="{E48C1C22-4D9C-4B44-83D7-AB0A686ABF8A}" type="pres">
      <dgm:prSet presAssocID="{FB0305E9-5DC6-4C9C-A7DC-9CA1F8C5C3E1}" presName="diagram" presStyleCnt="0">
        <dgm:presLayoutVars>
          <dgm:dir/>
          <dgm:resizeHandles val="exact"/>
        </dgm:presLayoutVars>
      </dgm:prSet>
      <dgm:spPr/>
    </dgm:pt>
    <dgm:pt modelId="{FD1182A5-283A-4E4D-BB4A-152B76945158}" type="pres">
      <dgm:prSet presAssocID="{93D03DE1-85C7-491F-B35E-F9390A3B1268}" presName="node" presStyleLbl="node1" presStyleIdx="0" presStyleCnt="1">
        <dgm:presLayoutVars>
          <dgm:bulletEnabled val="1"/>
        </dgm:presLayoutVars>
      </dgm:prSet>
      <dgm:spPr/>
    </dgm:pt>
  </dgm:ptLst>
  <dgm:cxnLst>
    <dgm:cxn modelId="{C2827310-D6E9-427B-A68B-68FBE48EC46E}" srcId="{FB0305E9-5DC6-4C9C-A7DC-9CA1F8C5C3E1}" destId="{93D03DE1-85C7-491F-B35E-F9390A3B1268}" srcOrd="0" destOrd="0" parTransId="{78341EB7-01DF-475E-B287-5595F0C157D7}" sibTransId="{126966FF-671C-4E96-9006-B715D6B83765}"/>
    <dgm:cxn modelId="{AD7ADB16-2665-D548-94E7-D0DC23983063}" type="presOf" srcId="{FB0305E9-5DC6-4C9C-A7DC-9CA1F8C5C3E1}" destId="{E48C1C22-4D9C-4B44-83D7-AB0A686ABF8A}" srcOrd="0" destOrd="0" presId="urn:microsoft.com/office/officeart/2005/8/layout/default"/>
    <dgm:cxn modelId="{5C836A32-6FEE-4194-A618-1C753B7042BD}" srcId="{93D03DE1-85C7-491F-B35E-F9390A3B1268}" destId="{E0E1243E-B08F-4356-877A-9B667BEF7857}" srcOrd="4" destOrd="0" parTransId="{D267C53F-E94B-4812-B506-F2B7AA633CF1}" sibTransId="{57F149D9-6D35-4A0B-90D3-24652BA24B2B}"/>
    <dgm:cxn modelId="{30296E33-4DB8-45D4-8408-7A05BD9C897E}" srcId="{93D03DE1-85C7-491F-B35E-F9390A3B1268}" destId="{66FC4685-CCAE-4A61-94FB-FDA541C4FDD1}" srcOrd="2" destOrd="0" parTransId="{C4D6C373-AB2A-4AE4-A78E-EE381A69E99B}" sibTransId="{53EC7E23-37ED-4016-A561-FD875486D73B}"/>
    <dgm:cxn modelId="{AA210736-9B97-1E45-894D-CD59F982E467}" type="presOf" srcId="{B86B62AD-A175-47AA-AC4F-0330C96D2E75}" destId="{FD1182A5-283A-4E4D-BB4A-152B76945158}" srcOrd="0" destOrd="1" presId="urn:microsoft.com/office/officeart/2005/8/layout/default"/>
    <dgm:cxn modelId="{2AB61944-7E97-4460-85C1-3D8AAEE637A9}" srcId="{93D03DE1-85C7-491F-B35E-F9390A3B1268}" destId="{B881ACA5-A990-42F6-8AF5-1AA0CD11D153}" srcOrd="5" destOrd="0" parTransId="{CA637921-1CCD-4A46-9610-F7AECEF3E8E6}" sibTransId="{8F151BCB-E90A-4CAD-A5FB-C0CF666AFC10}"/>
    <dgm:cxn modelId="{F6469449-3BFA-4E3B-A08B-5A9D728E4FB8}" srcId="{93D03DE1-85C7-491F-B35E-F9390A3B1268}" destId="{B86B62AD-A175-47AA-AC4F-0330C96D2E75}" srcOrd="0" destOrd="0" parTransId="{0F2AC6BD-6D34-41A0-8CAB-D7B77DFCA29B}" sibTransId="{EB6B526E-FE64-4B97-83BE-D39684A97372}"/>
    <dgm:cxn modelId="{D05D8A77-6341-734D-B39F-440C2192819B}" type="presOf" srcId="{E0E1243E-B08F-4356-877A-9B667BEF7857}" destId="{FD1182A5-283A-4E4D-BB4A-152B76945158}" srcOrd="0" destOrd="5" presId="urn:microsoft.com/office/officeart/2005/8/layout/default"/>
    <dgm:cxn modelId="{441DC97C-4F63-6C4E-97EA-9EB9F84B9282}" type="presOf" srcId="{66FC4685-CCAE-4A61-94FB-FDA541C4FDD1}" destId="{FD1182A5-283A-4E4D-BB4A-152B76945158}" srcOrd="0" destOrd="3" presId="urn:microsoft.com/office/officeart/2005/8/layout/default"/>
    <dgm:cxn modelId="{ABC772A6-C75B-BA4F-A7EE-24DF9E057210}" type="presOf" srcId="{B881ACA5-A990-42F6-8AF5-1AA0CD11D153}" destId="{FD1182A5-283A-4E4D-BB4A-152B76945158}" srcOrd="0" destOrd="6" presId="urn:microsoft.com/office/officeart/2005/8/layout/default"/>
    <dgm:cxn modelId="{08F2F0A8-1DC3-A749-A6D7-3C58F10E5610}" type="presOf" srcId="{657E761C-F9C9-4194-B2EE-59B387D47392}" destId="{FD1182A5-283A-4E4D-BB4A-152B76945158}" srcOrd="0" destOrd="4" presId="urn:microsoft.com/office/officeart/2005/8/layout/default"/>
    <dgm:cxn modelId="{48044EBF-CF8C-4A2A-A3E6-EB227B814C33}" srcId="{93D03DE1-85C7-491F-B35E-F9390A3B1268}" destId="{D825F5C7-5A16-460B-BE4C-47C0499E6DF6}" srcOrd="1" destOrd="0" parTransId="{41C7999E-00A5-4F71-9FDB-C7CBFA007F4E}" sibTransId="{E963FC9B-B48F-419A-91E7-350BF504264E}"/>
    <dgm:cxn modelId="{882CCCC6-75EC-7B40-87C8-48931A794D6B}" type="presOf" srcId="{D825F5C7-5A16-460B-BE4C-47C0499E6DF6}" destId="{FD1182A5-283A-4E4D-BB4A-152B76945158}" srcOrd="0" destOrd="2" presId="urn:microsoft.com/office/officeart/2005/8/layout/default"/>
    <dgm:cxn modelId="{0735C3CA-3756-4D91-8C76-1FB5482D925F}" srcId="{93D03DE1-85C7-491F-B35E-F9390A3B1268}" destId="{657E761C-F9C9-4194-B2EE-59B387D47392}" srcOrd="3" destOrd="0" parTransId="{6F592BE8-0AF0-4AED-BB38-C70D7C41580C}" sibTransId="{EB1E2B7E-53F6-4B97-B1EB-70D136B965F3}"/>
    <dgm:cxn modelId="{BA1D3DD2-6289-104C-B29A-F9C076BCA9FC}" type="presOf" srcId="{93D03DE1-85C7-491F-B35E-F9390A3B1268}" destId="{FD1182A5-283A-4E4D-BB4A-152B76945158}" srcOrd="0" destOrd="0" presId="urn:microsoft.com/office/officeart/2005/8/layout/default"/>
    <dgm:cxn modelId="{6B197BEC-2D1F-FF4F-B775-F58FD959BC11}" type="presParOf" srcId="{E48C1C22-4D9C-4B44-83D7-AB0A686ABF8A}" destId="{FD1182A5-283A-4E4D-BB4A-152B7694515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GB" dirty="0"/>
            <a:t>DOI and repository record</a:t>
          </a:r>
          <a:endParaRPr lang="en-US" dirty="0"/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99BDC7F-6EF0-4574-9FD9-C71B4D081DB5}">
      <dgm:prSet/>
      <dgm:spPr/>
      <dgm:t>
        <a:bodyPr/>
        <a:lstStyle/>
        <a:p>
          <a:r>
            <a:rPr lang="en-GB" dirty="0"/>
            <a:t>Downloads</a:t>
          </a:r>
          <a:endParaRPr lang="en-US" dirty="0"/>
        </a:p>
      </dgm:t>
    </dgm:pt>
    <dgm:pt modelId="{BE901C15-631A-461A-B24C-4856D2D33A22}" type="parTrans" cxnId="{102FB3EE-0214-4DEB-81A4-C09954125740}">
      <dgm:prSet/>
      <dgm:spPr/>
      <dgm:t>
        <a:bodyPr/>
        <a:lstStyle/>
        <a:p>
          <a:endParaRPr lang="en-US"/>
        </a:p>
      </dgm:t>
    </dgm:pt>
    <dgm:pt modelId="{0C1AB53B-373C-4E89-B2BB-05C57D9C545D}" type="sibTrans" cxnId="{102FB3EE-0214-4DEB-81A4-C09954125740}">
      <dgm:prSet/>
      <dgm:spPr/>
      <dgm:t>
        <a:bodyPr/>
        <a:lstStyle/>
        <a:p>
          <a:endParaRPr lang="en-US"/>
        </a:p>
      </dgm:t>
    </dgm:pt>
    <dgm:pt modelId="{E22D4576-BB5A-468A-9181-A8A264D35441}">
      <dgm:prSet/>
      <dgm:spPr/>
      <dgm:t>
        <a:bodyPr/>
        <a:lstStyle/>
        <a:p>
          <a:r>
            <a:rPr lang="en-GB" dirty="0"/>
            <a:t>Citations before journal publication</a:t>
          </a:r>
          <a:endParaRPr lang="en-US" dirty="0"/>
        </a:p>
      </dgm:t>
    </dgm:pt>
    <dgm:pt modelId="{792D06E3-1ADA-4C8E-850D-C112123D6A21}" type="parTrans" cxnId="{CC43C65A-0802-45EB-A90F-8EDAF5104734}">
      <dgm:prSet/>
      <dgm:spPr/>
      <dgm:t>
        <a:bodyPr/>
        <a:lstStyle/>
        <a:p>
          <a:endParaRPr lang="en-US"/>
        </a:p>
      </dgm:t>
    </dgm:pt>
    <dgm:pt modelId="{B4C99CEC-9AFA-40F3-87D2-9F0731D6C25C}" type="sibTrans" cxnId="{CC43C65A-0802-45EB-A90F-8EDAF5104734}">
      <dgm:prSet/>
      <dgm:spPr/>
      <dgm:t>
        <a:bodyPr/>
        <a:lstStyle/>
        <a:p>
          <a:endParaRPr lang="en-US"/>
        </a:p>
      </dgm:t>
    </dgm:pt>
    <dgm:pt modelId="{E447C50B-FF17-1444-906C-EEA3E9AE0736}">
      <dgm:prSet/>
      <dgm:spPr/>
      <dgm:t>
        <a:bodyPr/>
        <a:lstStyle/>
        <a:p>
          <a:r>
            <a:rPr lang="en-US" dirty="0"/>
            <a:t>Online discussion</a:t>
          </a:r>
        </a:p>
      </dgm:t>
    </dgm:pt>
    <dgm:pt modelId="{E06161D3-EFA8-B644-BC15-847F2047A373}" type="parTrans" cxnId="{F1036C17-DB06-5E4E-A4F3-C1E97484C1E3}">
      <dgm:prSet/>
      <dgm:spPr/>
      <dgm:t>
        <a:bodyPr/>
        <a:lstStyle/>
        <a:p>
          <a:endParaRPr lang="en-GB"/>
        </a:p>
      </dgm:t>
    </dgm:pt>
    <dgm:pt modelId="{22796DAE-98D5-234E-BDEF-8175A0A11184}" type="sibTrans" cxnId="{F1036C17-DB06-5E4E-A4F3-C1E97484C1E3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F1036C17-DB06-5E4E-A4F3-C1E97484C1E3}" srcId="{F927E413-AF1E-4E9F-A099-B3C80DE38874}" destId="{E447C50B-FF17-1444-906C-EEA3E9AE0736}" srcOrd="2" destOrd="0" parTransId="{E06161D3-EFA8-B644-BC15-847F2047A373}" sibTransId="{22796DAE-98D5-234E-BDEF-8175A0A11184}"/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CC43C65A-0802-45EB-A90F-8EDAF5104734}" srcId="{F927E413-AF1E-4E9F-A099-B3C80DE38874}" destId="{E22D4576-BB5A-468A-9181-A8A264D35441}" srcOrd="3" destOrd="0" parTransId="{792D06E3-1ADA-4C8E-850D-C112123D6A21}" sibTransId="{B4C99CEC-9AFA-40F3-87D2-9F0731D6C25C}"/>
    <dgm:cxn modelId="{00C09271-1ABC-B64C-9088-EF2284679881}" type="presOf" srcId="{E447C50B-FF17-1444-906C-EEA3E9AE0736}" destId="{3F25A9C3-6950-004A-B06C-59D4331769D1}" srcOrd="0" destOrd="2" presId="urn:microsoft.com/office/officeart/2005/8/layout/list1"/>
    <dgm:cxn modelId="{9CE2A072-059F-1B4D-9FCB-8D8D2C85E7C4}" type="presOf" srcId="{E22D4576-BB5A-468A-9181-A8A264D35441}" destId="{3F25A9C3-6950-004A-B06C-59D4331769D1}" srcOrd="0" destOrd="3" presId="urn:microsoft.com/office/officeart/2005/8/layout/list1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102FB3EE-0214-4DEB-81A4-C09954125740}" srcId="{F927E413-AF1E-4E9F-A099-B3C80DE38874}" destId="{A99BDC7F-6EF0-4574-9FD9-C71B4D081DB5}" srcOrd="1" destOrd="0" parTransId="{BE901C15-631A-461A-B24C-4856D2D33A22}" sibTransId="{0C1AB53B-373C-4E89-B2BB-05C57D9C545D}"/>
    <dgm:cxn modelId="{2AAF40F1-DE72-AF4E-8A7E-2413704EAD2C}" type="presOf" srcId="{A99BDC7F-6EF0-4574-9FD9-C71B4D081DB5}" destId="{3F25A9C3-6950-004A-B06C-59D4331769D1}" srcOrd="0" destOrd="1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GB"/>
            <a:t>Dataset DOI</a:t>
          </a:r>
          <a:endParaRPr lang="en-US"/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99BDC7F-6EF0-4574-9FD9-C71B4D081DB5}">
      <dgm:prSet/>
      <dgm:spPr/>
      <dgm:t>
        <a:bodyPr/>
        <a:lstStyle/>
        <a:p>
          <a:r>
            <a:rPr lang="en-GB"/>
            <a:t>Downloads and reuse</a:t>
          </a:r>
          <a:endParaRPr lang="en-US"/>
        </a:p>
      </dgm:t>
    </dgm:pt>
    <dgm:pt modelId="{BE901C15-631A-461A-B24C-4856D2D33A22}" type="parTrans" cxnId="{102FB3EE-0214-4DEB-81A4-C09954125740}">
      <dgm:prSet/>
      <dgm:spPr/>
      <dgm:t>
        <a:bodyPr/>
        <a:lstStyle/>
        <a:p>
          <a:endParaRPr lang="en-US"/>
        </a:p>
      </dgm:t>
    </dgm:pt>
    <dgm:pt modelId="{0C1AB53B-373C-4E89-B2BB-05C57D9C545D}" type="sibTrans" cxnId="{102FB3EE-0214-4DEB-81A4-C09954125740}">
      <dgm:prSet/>
      <dgm:spPr/>
      <dgm:t>
        <a:bodyPr/>
        <a:lstStyle/>
        <a:p>
          <a:endParaRPr lang="en-US"/>
        </a:p>
      </dgm:t>
    </dgm:pt>
    <dgm:pt modelId="{E22D4576-BB5A-468A-9181-A8A264D35441}">
      <dgm:prSet/>
      <dgm:spPr/>
      <dgm:t>
        <a:bodyPr/>
        <a:lstStyle/>
        <a:p>
          <a:r>
            <a:rPr lang="en-GB" dirty="0"/>
            <a:t>Citations to datasets</a:t>
          </a:r>
          <a:endParaRPr lang="en-US" dirty="0"/>
        </a:p>
      </dgm:t>
    </dgm:pt>
    <dgm:pt modelId="{792D06E3-1ADA-4C8E-850D-C112123D6A21}" type="parTrans" cxnId="{CC43C65A-0802-45EB-A90F-8EDAF5104734}">
      <dgm:prSet/>
      <dgm:spPr/>
      <dgm:t>
        <a:bodyPr/>
        <a:lstStyle/>
        <a:p>
          <a:endParaRPr lang="en-US"/>
        </a:p>
      </dgm:t>
    </dgm:pt>
    <dgm:pt modelId="{B4C99CEC-9AFA-40F3-87D2-9F0731D6C25C}" type="sibTrans" cxnId="{CC43C65A-0802-45EB-A90F-8EDAF5104734}">
      <dgm:prSet/>
      <dgm:spPr/>
      <dgm:t>
        <a:bodyPr/>
        <a:lstStyle/>
        <a:p>
          <a:endParaRPr lang="en-US"/>
        </a:p>
      </dgm:t>
    </dgm:pt>
    <dgm:pt modelId="{F3D6FF4B-941A-482B-8D5F-50A71AA4F0ED}">
      <dgm:prSet/>
      <dgm:spPr/>
      <dgm:t>
        <a:bodyPr/>
        <a:lstStyle/>
        <a:p>
          <a:r>
            <a:rPr lang="en-GB"/>
            <a:t>Data repository metrics</a:t>
          </a:r>
          <a:endParaRPr lang="en-US"/>
        </a:p>
      </dgm:t>
    </dgm:pt>
    <dgm:pt modelId="{1EDA3C5C-CC0A-476B-87AE-9C050C7B9E2E}" type="parTrans" cxnId="{1149D41A-91E1-4283-A1EE-F021492A2E54}">
      <dgm:prSet/>
      <dgm:spPr/>
      <dgm:t>
        <a:bodyPr/>
        <a:lstStyle/>
        <a:p>
          <a:endParaRPr lang="en-US"/>
        </a:p>
      </dgm:t>
    </dgm:pt>
    <dgm:pt modelId="{FC8C80F5-E995-490B-8288-87789DE06798}" type="sibTrans" cxnId="{1149D41A-91E1-4283-A1EE-F021492A2E54}">
      <dgm:prSet/>
      <dgm:spPr/>
      <dgm:t>
        <a:bodyPr/>
        <a:lstStyle/>
        <a:p>
          <a:endParaRPr lang="en-US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1149D41A-91E1-4283-A1EE-F021492A2E54}" srcId="{F927E413-AF1E-4E9F-A099-B3C80DE38874}" destId="{F3D6FF4B-941A-482B-8D5F-50A71AA4F0ED}" srcOrd="3" destOrd="0" parTransId="{1EDA3C5C-CC0A-476B-87AE-9C050C7B9E2E}" sibTransId="{FC8C80F5-E995-490B-8288-87789DE06798}"/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CC43C65A-0802-45EB-A90F-8EDAF5104734}" srcId="{F927E413-AF1E-4E9F-A099-B3C80DE38874}" destId="{E22D4576-BB5A-468A-9181-A8A264D35441}" srcOrd="2" destOrd="0" parTransId="{792D06E3-1ADA-4C8E-850D-C112123D6A21}" sibTransId="{B4C99CEC-9AFA-40F3-87D2-9F0731D6C25C}"/>
    <dgm:cxn modelId="{9CE2A072-059F-1B4D-9FCB-8D8D2C85E7C4}" type="presOf" srcId="{E22D4576-BB5A-468A-9181-A8A264D35441}" destId="{3F25A9C3-6950-004A-B06C-59D4331769D1}" srcOrd="0" destOrd="2" presId="urn:microsoft.com/office/officeart/2005/8/layout/list1"/>
    <dgm:cxn modelId="{8D0D8D82-BC88-3B4B-BEB1-E060EDF404D9}" type="presOf" srcId="{F3D6FF4B-941A-482B-8D5F-50A71AA4F0ED}" destId="{3F25A9C3-6950-004A-B06C-59D4331769D1}" srcOrd="0" destOrd="3" presId="urn:microsoft.com/office/officeart/2005/8/layout/list1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102FB3EE-0214-4DEB-81A4-C09954125740}" srcId="{F927E413-AF1E-4E9F-A099-B3C80DE38874}" destId="{A99BDC7F-6EF0-4574-9FD9-C71B4D081DB5}" srcOrd="1" destOrd="0" parTransId="{BE901C15-631A-461A-B24C-4856D2D33A22}" sibTransId="{0C1AB53B-373C-4E89-B2BB-05C57D9C545D}"/>
    <dgm:cxn modelId="{2AAF40F1-DE72-AF4E-8A7E-2413704EAD2C}" type="presOf" srcId="{A99BDC7F-6EF0-4574-9FD9-C71B4D081DB5}" destId="{3F25A9C3-6950-004A-B06C-59D4331769D1}" srcOrd="0" destOrd="1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Repository records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Research transparency statements 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Documentation demonstrating responsible sharing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Resource download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Adoption by other institutions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Invitations to deliver workshops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Peer recognition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GitHub repositories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Software citation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Forks and contributions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Community engagement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Attendance figures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Testimonials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Policy citations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Media engagement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72893CC9-7040-1E49-8096-5FBF35515850}">
      <dgm:prSet/>
      <dgm:spPr/>
      <dgm:t>
        <a:bodyPr/>
        <a:lstStyle/>
        <a:p>
          <a:r>
            <a:rPr lang="en-US" dirty="0"/>
            <a:t>Partnership records</a:t>
          </a:r>
        </a:p>
      </dgm:t>
    </dgm:pt>
    <dgm:pt modelId="{200E3F0E-0978-664B-94F1-2B2C4A701A28}" type="parTrans" cxnId="{96A9A3C6-229F-DE4C-ACB5-2595435B7A99}">
      <dgm:prSet/>
      <dgm:spPr/>
      <dgm:t>
        <a:bodyPr/>
        <a:lstStyle/>
        <a:p>
          <a:endParaRPr lang="en-GB"/>
        </a:p>
      </dgm:t>
    </dgm:pt>
    <dgm:pt modelId="{173985CF-0160-0245-A797-50570E5BB595}" type="sibTrans" cxnId="{96A9A3C6-229F-DE4C-ACB5-2595435B7A99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B8DAC2C1-C514-9B4D-B16C-C1DBCE46897E}" type="presOf" srcId="{72893CC9-7040-1E49-8096-5FBF35515850}" destId="{3F25A9C3-6950-004A-B06C-59D4331769D1}" srcOrd="0" destOrd="4" presId="urn:microsoft.com/office/officeart/2005/8/layout/list1"/>
    <dgm:cxn modelId="{96A9A3C6-229F-DE4C-ACB5-2595435B7A99}" srcId="{F927E413-AF1E-4E9F-A099-B3C80DE38874}" destId="{72893CC9-7040-1E49-8096-5FBF35515850}" srcOrd="4" destOrd="0" parTransId="{200E3F0E-0978-664B-94F1-2B2C4A701A28}" sibTransId="{173985CF-0160-0245-A797-50570E5BB595}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182A5-283A-4E4D-BB4A-152B76945158}">
      <dsp:nvSpPr>
        <dsp:cNvPr id="0" name=""/>
        <dsp:cNvSpPr/>
      </dsp:nvSpPr>
      <dsp:spPr>
        <a:xfrm>
          <a:off x="0" y="448190"/>
          <a:ext cx="4841505" cy="290490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tx1"/>
              </a:solidFill>
            </a:rPr>
            <a:t>You can share:</a:t>
          </a:r>
          <a:endParaRPr lang="en-US" sz="28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Code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Scripts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Computational notebooks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Datasets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Databases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Visualisation tools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0" y="448190"/>
        <a:ext cx="4841505" cy="2904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367300"/>
          <a:ext cx="3868561" cy="287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243" tIns="499872" rIns="30024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DOI and repository record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Downloads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Online discussion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Citations before journal publication</a:t>
          </a:r>
          <a:endParaRPr lang="en-US" sz="2400" kern="1200" dirty="0"/>
        </a:p>
      </dsp:txBody>
      <dsp:txXfrm>
        <a:off x="0" y="367300"/>
        <a:ext cx="3868561" cy="2872800"/>
      </dsp:txXfrm>
    </dsp:sp>
    <dsp:sp modelId="{DE2E6585-F9CB-324D-943C-85171E063AC9}">
      <dsp:nvSpPr>
        <dsp:cNvPr id="0" name=""/>
        <dsp:cNvSpPr/>
      </dsp:nvSpPr>
      <dsp:spPr>
        <a:xfrm>
          <a:off x="193428" y="13060"/>
          <a:ext cx="2707992" cy="7084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356" tIns="0" rIns="10235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Evidence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28013" y="47645"/>
        <a:ext cx="2638822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561711"/>
          <a:ext cx="4806002" cy="3105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604012" rIns="372999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Dataset DOI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Downloads and reuse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 dirty="0"/>
            <a:t>Citations to datasets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Data repository metrics</a:t>
          </a:r>
          <a:endParaRPr lang="en-US" sz="2900" kern="1200"/>
        </a:p>
      </dsp:txBody>
      <dsp:txXfrm>
        <a:off x="0" y="561711"/>
        <a:ext cx="4806002" cy="3105900"/>
      </dsp:txXfrm>
    </dsp:sp>
    <dsp:sp modelId="{DE2E6585-F9CB-324D-943C-85171E063AC9}">
      <dsp:nvSpPr>
        <dsp:cNvPr id="0" name=""/>
        <dsp:cNvSpPr/>
      </dsp:nvSpPr>
      <dsp:spPr>
        <a:xfrm>
          <a:off x="240300" y="133671"/>
          <a:ext cx="3364201" cy="8560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tx1"/>
              </a:solidFill>
            </a:rPr>
            <a:t>Evidence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282090" y="175461"/>
        <a:ext cx="3280621" cy="772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526476"/>
          <a:ext cx="4806002" cy="3146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Repository records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Research transparency statements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Documentation demonstrating responsible sharing</a:t>
          </a:r>
        </a:p>
      </dsp:txBody>
      <dsp:txXfrm>
        <a:off x="0" y="526476"/>
        <a:ext cx="4806002" cy="3146849"/>
      </dsp:txXfrm>
    </dsp:sp>
    <dsp:sp modelId="{DE2E6585-F9CB-324D-943C-85171E063AC9}">
      <dsp:nvSpPr>
        <dsp:cNvPr id="0" name=""/>
        <dsp:cNvSpPr/>
      </dsp:nvSpPr>
      <dsp:spPr>
        <a:xfrm>
          <a:off x="240300" y="127956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166864"/>
        <a:ext cx="3286385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31481"/>
          <a:ext cx="4806002" cy="335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83184" rIns="372999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Resource download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Adoption by other institutions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Invitations to deliver workshops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Peer recognition</a:t>
          </a:r>
        </a:p>
      </dsp:txBody>
      <dsp:txXfrm>
        <a:off x="0" y="431481"/>
        <a:ext cx="4806002" cy="3351600"/>
      </dsp:txXfrm>
    </dsp:sp>
    <dsp:sp modelId="{DE2E6585-F9CB-324D-943C-85171E063AC9}">
      <dsp:nvSpPr>
        <dsp:cNvPr id="0" name=""/>
        <dsp:cNvSpPr/>
      </dsp:nvSpPr>
      <dsp:spPr>
        <a:xfrm>
          <a:off x="240300" y="18201"/>
          <a:ext cx="3364201" cy="8265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Evidence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80649" y="58550"/>
        <a:ext cx="3283503" cy="7458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95780"/>
          <a:ext cx="4806002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GitHub repositories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Software citation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Forks and contributions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Community engagement</a:t>
          </a:r>
        </a:p>
      </dsp:txBody>
      <dsp:txXfrm>
        <a:off x="0" y="495780"/>
        <a:ext cx="4806002" cy="2891700"/>
      </dsp:txXfrm>
    </dsp:sp>
    <dsp:sp modelId="{DE2E6585-F9CB-324D-943C-85171E063AC9}">
      <dsp:nvSpPr>
        <dsp:cNvPr id="0" name=""/>
        <dsp:cNvSpPr/>
      </dsp:nvSpPr>
      <dsp:spPr>
        <a:xfrm>
          <a:off x="240300" y="97260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136168"/>
        <a:ext cx="3286385" cy="7192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53256"/>
          <a:ext cx="4806002" cy="297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Attendance figures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Testimonials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Policy citations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Media engagement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Partnership records</a:t>
          </a:r>
        </a:p>
      </dsp:txBody>
      <dsp:txXfrm>
        <a:off x="0" y="453256"/>
        <a:ext cx="4806002" cy="2976750"/>
      </dsp:txXfrm>
    </dsp:sp>
    <dsp:sp modelId="{DE2E6585-F9CB-324D-943C-85171E063AC9}">
      <dsp:nvSpPr>
        <dsp:cNvPr id="0" name=""/>
        <dsp:cNvSpPr/>
      </dsp:nvSpPr>
      <dsp:spPr>
        <a:xfrm>
          <a:off x="240300" y="54736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93644"/>
        <a:ext cx="3286385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D7A31-C0AB-D44D-A603-28651CF8B8F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7A5BB-2B74-BA48-8ABE-29AF7BBF4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61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3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07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58BDB-CF65-77E0-9864-341EE75EC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D085B-122C-1A6A-7458-1E4B74DD0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9D83E-3DF4-0A03-B510-360CB0F7E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2BD1B-2312-BBA8-FB78-138209A761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9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1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9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8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0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8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8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6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7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1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49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74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1-Creative-Commons-Licences.m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2-Other-open-licensing-schemes.m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-Open-Licensing-in-Open-Science.md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oars.uos.ac.uk/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cucsac.sharepoint.com/sites/Hub-researchoffice/SitePages/Coalition-for-Advancing-Research-Assessment.aspx?source=SiteSettings&amp;xsdata=MDV8MDJ8Si5BdGVuYXNAVU9TLkFDLlVLfDU5M2E0OTI2OTMzMzQ2M2Y4OTVjMDhkZjE4OGFiNjhkfGVlMjY1ZGQ5MDRhZDQxYjdiNDA5ZTY2OTk3MDVkMzVkfDB8MHw2MzkyNTY2NTYyMTg5MTY1NzF8VW5rbm93bnxUV0ZwYkdac2IzZDhleUpGYlhCMGVVMWhjR2tpT25SeWRXVXNJbFlpT2lJd0xqQXVNREF3TUNJc0lsQWlPaUpYYVc0ek1pSXNJa0ZPSWpvaVRXRnBiQ0lzSWxkVUlqb3lmUT09fDB8fHw%3D&amp;sdata=Y083ZHJleW8yY2VzTlMzQW95aGxYbi95RmoyV0dZQWkweGNPNkdmcCthdz0%3D&amp;CT=1790072785503&amp;OR=OWA-NT-Mail&amp;CID=af789182-5954-f178-625d-4dba110440d9&amp;SI=NonSentItems&amp;clickParams=eyJYLUFwcE5hbWUiOiJNaWNyb3NvZnQgT3V0bG9vayBXZWIgQXBwIiwiWC1BcHBWZXJzaW9uIjoiMjAyNjA5MTEwMTMuMDQiLCJPUyI6Ik1hYyBPUyBYIHVuZGVmaW5lZCJ9&amp;SLSync=N#coara-resources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github.com/Digital-Future-Institute/CoAR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mailto:j.atenas@uo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243D86-12F0-453D-A6EB-74BDD2269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50140-084C-89E7-E2D3-9AD6C09EA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146" y="3437792"/>
            <a:ext cx="9958754" cy="1601389"/>
          </a:xfrm>
        </p:spPr>
        <p:txBody>
          <a:bodyPr anchor="t">
            <a:normAutofit/>
          </a:bodyPr>
          <a:lstStyle/>
          <a:p>
            <a:r>
              <a:rPr lang="en-GB" sz="3800" b="1" dirty="0"/>
              <a:t>Introduction to Open Scholarship for Career Progression</a:t>
            </a:r>
            <a:endParaRPr lang="en-GB" sz="3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CC4E8-7DF8-B640-9A58-B27FC00E7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70" y="5425380"/>
            <a:ext cx="10591306" cy="1017659"/>
          </a:xfrm>
        </p:spPr>
        <p:txBody>
          <a:bodyPr anchor="b">
            <a:normAutofit/>
          </a:bodyPr>
          <a:lstStyle/>
          <a:p>
            <a:r>
              <a:rPr lang="en-GB" dirty="0"/>
              <a:t>Dr Javiera Atenas</a:t>
            </a:r>
          </a:p>
          <a:p>
            <a:r>
              <a:rPr lang="en-GB" b="1" dirty="0"/>
              <a:t>School of Business, Arts, Social Sciences and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3F9957-D219-29AB-A71D-2A0E1A35F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32402" b="30089"/>
          <a:stretch>
            <a:fillRect/>
          </a:stretch>
        </p:blipFill>
        <p:spPr>
          <a:xfrm>
            <a:off x="20" y="-32761"/>
            <a:ext cx="12191979" cy="29381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3761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89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AF8F-2A80-38E5-1A76-7CD928C7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Demonstrating Commitment to Open Research Practices</a:t>
            </a:r>
            <a:br>
              <a:rPr lang="en-GB" b="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DBCD1-0BC9-60A8-6D6E-7A083E682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b="1" dirty="0"/>
              <a:t>Open scholarship is about practice, not only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dirty="0"/>
              <a:t>Evidence can include: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Making publications openly accessible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Sharing data, code, protocols or teaching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Using preprints and repositories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Engaging communities beyond academia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Supporting FAIR and ethical data practices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Using AI transparently and responsibly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Contributing to collaborative and interdisciplinary research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34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21106-0E9E-A206-5FD5-71117102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Open Access Publications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49E1D-5291-B15E-3FC9-6D5DAE12C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6" y="2440568"/>
            <a:ext cx="2946118" cy="3801284"/>
          </a:xfrm>
        </p:spPr>
        <p:txBody>
          <a:bodyPr>
            <a:normAutofit fontScale="70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</a:t>
            </a:r>
            <a:r>
              <a:rPr lang="en-GB" sz="2300" dirty="0"/>
              <a:t> </a:t>
            </a:r>
            <a:r>
              <a:rPr lang="en-GB" sz="2900" dirty="0"/>
              <a:t>Publishing in Open Access journals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Depositing accepted manuscripts in institutional repositories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Publishing books or chapters under open licences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Sharing conference papers openly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AB2114-87BF-4114-78EE-0C239D141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5504" y="2440568"/>
            <a:ext cx="2946118" cy="3801283"/>
          </a:xfrm>
        </p:spPr>
        <p:txBody>
          <a:bodyPr>
            <a:normAutofit fontScale="70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3100" b="1" dirty="0"/>
              <a:t>Evidence for progression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Downloads and views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Citations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International readership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Practitioner uptake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Policy influence</a:t>
            </a:r>
          </a:p>
          <a:p>
            <a:pPr fontAlgn="t">
              <a:buNone/>
            </a:pPr>
            <a:endParaRPr lang="en-GB" b="1" dirty="0"/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8BC183-C9E1-6BDD-3A55-EF14C97E7806}"/>
              </a:ext>
            </a:extLst>
          </p:cNvPr>
          <p:cNvSpPr txBox="1"/>
          <p:nvPr/>
        </p:nvSpPr>
        <p:spPr>
          <a:xfrm>
            <a:off x="7888822" y="2777780"/>
            <a:ext cx="3089380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n-GB" sz="2000" b="1" dirty="0"/>
              <a:t>Example</a:t>
            </a:r>
            <a:endParaRPr lang="en-GB" sz="2000" dirty="0"/>
          </a:p>
          <a:p>
            <a:pPr algn="ctr" fontAlgn="t">
              <a:buNone/>
            </a:pPr>
            <a:r>
              <a:rPr lang="en-GB" sz="2000" dirty="0"/>
              <a:t>A lecturer deposits their accepted manuscript in the institutional repository and can demonstrate downloads from multiple countries and citations in subsequent studies.</a:t>
            </a:r>
          </a:p>
        </p:txBody>
      </p:sp>
    </p:spTree>
    <p:extLst>
      <p:ext uri="{BB962C8B-B14F-4D97-AF65-F5344CB8AC3E}">
        <p14:creationId xmlns:p14="http://schemas.microsoft.com/office/powerpoint/2010/main" val="2143558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46CE-E570-25A2-E456-03B80A30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A9BD-8CBD-D9A4-0732-5FBE0A2C7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Licensing, Copyright and Responsible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B2696-91FB-8EA9-3D9A-FEC14E937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3489815" cy="3801284"/>
          </a:xfrm>
        </p:spPr>
        <p:txBody>
          <a:bodyPr>
            <a:normAutofit fontScale="775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100" b="1" dirty="0"/>
              <a:t>Before Uploading Any Resource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Always consider ownership, copyright and licensing requirements.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b="1" dirty="0"/>
              <a:t>Check: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Does the resource contain third-party content?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Does it contain personal or sensitive data?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Have collaborators agreed to sharing?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Is the resource suitable for open release?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34A72-D195-2FAD-1D37-8CAEACD45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8119" y="2440568"/>
            <a:ext cx="5640083" cy="3801283"/>
          </a:xfrm>
        </p:spPr>
        <p:txBody>
          <a:bodyPr>
            <a:noAutofit/>
          </a:bodyPr>
          <a:lstStyle/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b="1" dirty="0"/>
              <a:t>Licensing</a:t>
            </a:r>
          </a:p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Where appropriate, select an open licence that clearly communicates reuse permissions, for example Creative Commons: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BY-SA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BY-NC</a:t>
            </a:r>
          </a:p>
          <a:p>
            <a:pPr marL="0" lvl="0" indent="0" fontAlgn="t">
              <a:spcBef>
                <a:spcPts val="0"/>
              </a:spcBef>
              <a:buNone/>
            </a:pPr>
            <a:endParaRPr lang="en-GB" sz="1600" dirty="0"/>
          </a:p>
          <a:p>
            <a:pPr fontAlgn="t">
              <a:spcBef>
                <a:spcPts val="0"/>
              </a:spcBef>
              <a:buNone/>
            </a:pPr>
            <a:r>
              <a:rPr lang="en-GB" sz="1600" b="1" dirty="0"/>
              <a:t>University of Suffolk Materials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1600" dirty="0"/>
              <a:t>For resources created as part of your employment, colleagues should ensure that repository deposits and licensing arrangements comply with University policies and contractual requirements regarding intellectual property and copyright ownership.</a:t>
            </a:r>
          </a:p>
        </p:txBody>
      </p:sp>
    </p:spTree>
    <p:extLst>
      <p:ext uri="{BB962C8B-B14F-4D97-AF65-F5344CB8AC3E}">
        <p14:creationId xmlns:p14="http://schemas.microsoft.com/office/powerpoint/2010/main" val="148299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3B168A7-66FE-4359-9866-CBB841A7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93330-3A0B-CA70-5767-4C91C407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4" y="1091868"/>
            <a:ext cx="4147804" cy="20421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Creative Commons Licences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280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F90CC4-430A-07CB-62A7-10CDE2328FD5}"/>
              </a:ext>
            </a:extLst>
          </p:cNvPr>
          <p:cNvSpPr txBox="1"/>
          <p:nvPr/>
        </p:nvSpPr>
        <p:spPr>
          <a:xfrm>
            <a:off x="1104004" y="2981214"/>
            <a:ext cx="4147804" cy="2295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fontAlgn="t">
              <a:lnSpc>
                <a:spcPct val="130000"/>
              </a:lnSpc>
              <a:spcAft>
                <a:spcPts val="600"/>
              </a:spcAft>
              <a:buFont typeface="Neue Haas Grotesk Text Pro" panose="020B0504020202020204" pitchFamily="34" charset="0"/>
              <a:buChar char="-"/>
            </a:pPr>
            <a:r>
              <a:rPr lang="en-US" b="1" i="0" dirty="0">
                <a:effectLst/>
              </a:rPr>
              <a:t>The Most Common Open Licences</a:t>
            </a:r>
          </a:p>
          <a:p>
            <a:pPr indent="-228600" fontAlgn="t">
              <a:lnSpc>
                <a:spcPct val="130000"/>
              </a:lnSpc>
              <a:spcAft>
                <a:spcPts val="600"/>
              </a:spcAft>
              <a:buFont typeface="Neue Haas Grotesk Text Pro" panose="020B0504020202020204" pitchFamily="34" charset="0"/>
              <a:buChar char="-"/>
            </a:pPr>
            <a:r>
              <a:rPr lang="en-US" b="0" i="0" dirty="0">
                <a:effectLst/>
              </a:rPr>
              <a:t>Creative Commons licences allow others to use your work under specified conditions.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90044E6-3D47-34F4-A2AB-928BB4C02C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012410"/>
              </p:ext>
            </p:extLst>
          </p:nvPr>
        </p:nvGraphicFramePr>
        <p:xfrm>
          <a:off x="6096000" y="1661394"/>
          <a:ext cx="5492378" cy="4106715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1612786">
                  <a:extLst>
                    <a:ext uri="{9D8B030D-6E8A-4147-A177-3AD203B41FA5}">
                      <a16:colId xmlns:a16="http://schemas.microsoft.com/office/drawing/2014/main" val="942749576"/>
                    </a:ext>
                  </a:extLst>
                </a:gridCol>
                <a:gridCol w="3879592">
                  <a:extLst>
                    <a:ext uri="{9D8B030D-6E8A-4147-A177-3AD203B41FA5}">
                      <a16:colId xmlns:a16="http://schemas.microsoft.com/office/drawing/2014/main" val="2066707778"/>
                    </a:ext>
                  </a:extLst>
                </a:gridCol>
              </a:tblGrid>
              <a:tr h="524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Licence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What it Allows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178643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Reuse and adaptation with attribution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33139"/>
                  </a:ext>
                </a:extLst>
              </a:tr>
              <a:tr h="11177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BY-SA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Reuse and adaptation with attribution; derivatives must use the same licence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312400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BY-NC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 dirty="0">
                          <a:solidFill>
                            <a:schemeClr val="tx1"/>
                          </a:solidFill>
                        </a:rPr>
                        <a:t>Reuse and adaptation for non-commercial purposes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578520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BY-ND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 dirty="0">
                          <a:solidFill>
                            <a:schemeClr val="tx1"/>
                          </a:solidFill>
                        </a:rPr>
                        <a:t>Redistribution only; no modifications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89596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F28720D-8908-72D0-63FE-CC77E0E92604}"/>
              </a:ext>
            </a:extLst>
          </p:cNvPr>
          <p:cNvSpPr txBox="1"/>
          <p:nvPr/>
        </p:nvSpPr>
        <p:spPr>
          <a:xfrm>
            <a:off x="603622" y="5401108"/>
            <a:ext cx="5189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See more: Creative Commons Licences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https://github.com/Digital-Future-Institute/CoARA/blob/main/2.1-Creative-Commons-Licences.md</a:t>
            </a:r>
            <a:r>
              <a:rPr lang="en-GB" dirty="0"/>
              <a:t> 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8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C32C04-9156-6F82-4A4A-62AE97640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AB69F0-36BF-5215-62D7-BA60E7409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49746B-6F53-B785-CCA3-0D790E99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3" y="1091868"/>
            <a:ext cx="4580547" cy="204216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b="1" kern="1200" cap="none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Beyond Creative Commons: Other Open Licensing Schemes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157FD5-ADA2-09E0-7CE4-3293C49E4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280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D6F3D2B-0100-DCE7-FADD-1D1D450D703A}"/>
              </a:ext>
            </a:extLst>
          </p:cNvPr>
          <p:cNvSpPr txBox="1"/>
          <p:nvPr/>
        </p:nvSpPr>
        <p:spPr>
          <a:xfrm>
            <a:off x="1104004" y="3134028"/>
            <a:ext cx="4147804" cy="214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b="1" dirty="0"/>
              <a:t>Different Outputs May Require Different Licences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dirty="0"/>
              <a:t>Creative Commons licences work well for publications, presentations and teaching resources, but other outputs often use specialist licences.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9E866B-0FCE-9CF6-179E-AABBF12C3F50}"/>
              </a:ext>
            </a:extLst>
          </p:cNvPr>
          <p:cNvSpPr txBox="1"/>
          <p:nvPr/>
        </p:nvSpPr>
        <p:spPr>
          <a:xfrm>
            <a:off x="603622" y="5401108"/>
            <a:ext cx="5189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GB" sz="1800" b="1" i="0" dirty="0">
                <a:effectLst/>
                <a:latin typeface="+mn-lt"/>
              </a:rPr>
              <a:t>See more: Other licensing schemes </a:t>
            </a:r>
            <a:r>
              <a:rPr lang="en-GB" dirty="0">
                <a:hlinkClick r:id="rId2"/>
              </a:rPr>
              <a:t>https://github.com/Digital-Future-Institute/CoARA/blob/main/2.2-Other-open-licensing-schemes.md</a:t>
            </a:r>
            <a:r>
              <a:rPr lang="en-GB" dirty="0"/>
              <a:t> 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A95E3C-92C1-0D53-1A90-A63CE1EB1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020600"/>
              </p:ext>
            </p:extLst>
          </p:nvPr>
        </p:nvGraphicFramePr>
        <p:xfrm>
          <a:off x="5934940" y="2057400"/>
          <a:ext cx="557392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6964">
                  <a:extLst>
                    <a:ext uri="{9D8B030D-6E8A-4147-A177-3AD203B41FA5}">
                      <a16:colId xmlns:a16="http://schemas.microsoft.com/office/drawing/2014/main" val="689563565"/>
                    </a:ext>
                  </a:extLst>
                </a:gridCol>
                <a:gridCol w="2786964">
                  <a:extLst>
                    <a:ext uri="{9D8B030D-6E8A-4147-A177-3AD203B41FA5}">
                      <a16:colId xmlns:a16="http://schemas.microsoft.com/office/drawing/2014/main" val="5192303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Type of 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Typical Licence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920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Software and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MIT, Apache 2.0, GPL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821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Research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CC0, Open Data Commons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815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Databases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Open Database Licence (ODbL)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806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Educational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CC BY, CC BY-SA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57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Publications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CC 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889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03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F40E4-7F35-3A80-667E-183C13DA1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dirty="0"/>
              <a:t>Publications Are Not the Same as Software</a:t>
            </a:r>
            <a:br>
              <a:rPr lang="en-GB" b="0" dirty="0"/>
            </a:b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AB1EAD0-7763-405E-F856-CCE52667ADD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9378836"/>
              </p:ext>
            </p:extLst>
          </p:nvPr>
        </p:nvGraphicFramePr>
        <p:xfrm>
          <a:off x="1082185" y="2440568"/>
          <a:ext cx="4841505" cy="3801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2B2FA-7546-079B-0451-D06310EBB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7862" y="2106936"/>
            <a:ext cx="4806002" cy="3801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b="1" dirty="0"/>
              <a:t>Licensing schemes</a:t>
            </a:r>
          </a:p>
          <a:p>
            <a:pPr fontAlgn="t">
              <a:buNone/>
            </a:pPr>
            <a:r>
              <a:rPr lang="en-GB" b="1" dirty="0"/>
              <a:t>Software</a:t>
            </a: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MIT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Apache 2.0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GPL</a:t>
            </a:r>
          </a:p>
          <a:p>
            <a:pPr fontAlgn="t">
              <a:buNone/>
            </a:pPr>
            <a:r>
              <a:rPr lang="en-GB" b="1" dirty="0"/>
              <a:t>Data</a:t>
            </a: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CC0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Open Data Commons licences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083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E841-BB01-777C-51BE-E0C73ADD5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Licensing = Clear Permission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103CC-2291-C5D4-027D-62535C0FF1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b="1" dirty="0"/>
              <a:t>Why Licence Your Work?</a:t>
            </a:r>
          </a:p>
          <a:p>
            <a:pPr fontAlgn="t">
              <a:spcBef>
                <a:spcPts val="0"/>
              </a:spcBef>
              <a:buNone/>
            </a:pPr>
            <a:r>
              <a:rPr lang="en-GB" dirty="0"/>
              <a:t>Sharing a resource does </a:t>
            </a:r>
            <a:r>
              <a:rPr lang="en-GB" b="1" dirty="0"/>
              <a:t>not</a:t>
            </a:r>
            <a:r>
              <a:rPr lang="en-GB" dirty="0"/>
              <a:t> automatically tell others what they can do with it.</a:t>
            </a:r>
          </a:p>
          <a:p>
            <a:pPr fontAlgn="t">
              <a:spcBef>
                <a:spcPts val="0"/>
              </a:spcBef>
              <a:buNone/>
            </a:pPr>
            <a:r>
              <a:rPr lang="en-GB" dirty="0"/>
              <a:t>A licence provides clear written permission for reuse.</a:t>
            </a:r>
          </a:p>
          <a:p>
            <a:pPr fontAlgn="t">
              <a:spcBef>
                <a:spcPts val="0"/>
              </a:spcBef>
              <a:buNone/>
            </a:pPr>
            <a:r>
              <a:rPr lang="en-GB" b="1" dirty="0"/>
              <a:t>Remember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dirty="0"/>
              <a:t>author remains the creator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dirty="0"/>
              <a:t>copyright holder retains copyright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licence does </a:t>
            </a:r>
            <a:r>
              <a:rPr lang="en-GB" b="1" dirty="0"/>
              <a:t>not transfer ownership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licence simply explains how others may use the work.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2A1CD-7FD7-63FA-6B7A-9E51EDB509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1900" b="1" dirty="0"/>
              <a:t>Learn More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1900" b="1" dirty="0"/>
              <a:t>Open Licensing in Open Science</a:t>
            </a:r>
            <a:r>
              <a:rPr lang="en-GB" sz="1900" dirty="0"/>
              <a:t> </a:t>
            </a:r>
            <a:r>
              <a:rPr lang="en-GB" sz="1900" dirty="0">
                <a:hlinkClick r:id="rId2"/>
              </a:rPr>
              <a:t>https://github.com/Digital-Future-Institute/CoARA/blob/main/2.-Open-Licensing-in-Open-Science.md</a:t>
            </a:r>
            <a:r>
              <a:rPr lang="en-GB" sz="1900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394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D6F774C-5F1D-4238-9942-12AC01518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DC269-9A95-75FF-1C0F-3C981FF4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90" y="1092318"/>
            <a:ext cx="5252546" cy="1698649"/>
          </a:xfrm>
        </p:spPr>
        <p:txBody>
          <a:bodyPr>
            <a:normAutofit/>
          </a:bodyPr>
          <a:lstStyle/>
          <a:p>
            <a:r>
              <a:rPr lang="en-GB" sz="3400" dirty="0"/>
              <a:t>Diverse Research Outputs</a:t>
            </a:r>
            <a:br>
              <a:rPr lang="en-GB" sz="3400" dirty="0"/>
            </a:br>
            <a:endParaRPr lang="en-GB" sz="34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679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Fabric Report Library">
            <a:extLst>
              <a:ext uri="{FF2B5EF4-FFF2-40B4-BE49-F238E27FC236}">
                <a16:creationId xmlns:a16="http://schemas.microsoft.com/office/drawing/2014/main" id="{2B6E49F6-2CC2-2149-5333-A42086578D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1099" y="2950143"/>
            <a:ext cx="3336358" cy="3336358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7DCD2B-D927-62C7-8FAE-635B95D31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857" y="783771"/>
            <a:ext cx="4775200" cy="5370285"/>
          </a:xfrm>
        </p:spPr>
        <p:txBody>
          <a:bodyPr>
            <a:normAutofit fontScale="92500" lnSpcReduction="20000"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/>
              <a:t>Not all valuable scholarship appears as journal articles.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b="1" dirty="0"/>
              <a:t>Examples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Datasets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Software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Code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Policy briefs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Open Educational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Toolkits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Reports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Visualisations 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Artistic works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Public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Training materials</a:t>
            </a:r>
          </a:p>
        </p:txBody>
      </p:sp>
    </p:spTree>
    <p:extLst>
      <p:ext uri="{BB962C8B-B14F-4D97-AF65-F5344CB8AC3E}">
        <p14:creationId xmlns:p14="http://schemas.microsoft.com/office/powerpoint/2010/main" val="3899766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D0D0C-4625-228E-CD4C-F587AD37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Preprints as Open Outputs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350F8-BE20-E80B-0376-E4428D7F8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2588632"/>
          </a:xfrm>
        </p:spPr>
        <p:txBody>
          <a:bodyPr>
            <a:normAutofit fontScale="925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Why they matter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Early dissemination of research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Establishing priority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Encouraging peer feedback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Increasing visibility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21F808-6FAF-C73B-E85B-ECBDFC2C57AC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uploads a preprint to </a:t>
            </a:r>
            <a:r>
              <a:rPr lang="en-GB" sz="2400" b="0" i="0" dirty="0" err="1">
                <a:effectLst/>
                <a:latin typeface="+mn-lt"/>
              </a:rPr>
              <a:t>SocArXiv</a:t>
            </a:r>
            <a:r>
              <a:rPr lang="en-GB" sz="2400" b="0" i="0" dirty="0">
                <a:effectLst/>
                <a:latin typeface="+mn-lt"/>
              </a:rPr>
              <a:t> or OSF and receives feedback that strengthens the final article.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D2995928-3DA3-8AB5-7792-0D6281FAF0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06831"/>
              </p:ext>
            </p:extLst>
          </p:nvPr>
        </p:nvGraphicFramePr>
        <p:xfrm>
          <a:off x="6888486" y="1966831"/>
          <a:ext cx="3868561" cy="3253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60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6317A-13F6-FBBD-8784-5EC042FC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703594"/>
          </a:xfrm>
        </p:spPr>
        <p:txBody>
          <a:bodyPr/>
          <a:lstStyle/>
          <a:p>
            <a:r>
              <a:rPr lang="en-GB" dirty="0"/>
              <a:t>Open Data and FAIR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9B91CE-515C-F63A-1F89-6BAAF8EC3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4841505" cy="4450122"/>
          </a:xfrm>
        </p:spPr>
        <p:txBody>
          <a:bodyPr/>
          <a:lstStyle/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800" b="1" dirty="0"/>
              <a:t>Sharing research data</a:t>
            </a:r>
          </a:p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800" dirty="0"/>
              <a:t>Researchers can demonstrate openness by: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Depositing datasets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Creating metadata records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Publishing data management plans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Using FAIR principles</a:t>
            </a:r>
          </a:p>
          <a:p>
            <a:endParaRPr lang="en-GB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87107ADD-9035-5216-FE02-40E187A79C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2850956"/>
              </p:ext>
            </p:extLst>
          </p:nvPr>
        </p:nvGraphicFramePr>
        <p:xfrm>
          <a:off x="6172200" y="24405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1575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7B436-E6D1-3CAF-4B4B-B3B1B03A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641810"/>
          </a:xfrm>
        </p:spPr>
        <p:txBody>
          <a:bodyPr>
            <a:normAutofit fontScale="90000"/>
          </a:bodyPr>
          <a:lstStyle/>
          <a:p>
            <a:r>
              <a:rPr lang="en-GB" dirty="0"/>
              <a:t>Opening Qualitative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6E36E-02D0-A8A3-431C-B88F46F4B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29946"/>
            <a:ext cx="4841505" cy="4511906"/>
          </a:xfrm>
        </p:spPr>
        <p:txBody>
          <a:bodyPr>
            <a:normAutofit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Open does not always mean publicly available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400" dirty="0"/>
              <a:t>Researchers may: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interview schedules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coding frameworks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Provide metadata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Publish anonymised extracts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methodological documentation</a:t>
            </a:r>
          </a:p>
          <a:p>
            <a:endParaRPr lang="en-GB" dirty="0"/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CBB4AABB-6889-0674-2C69-E937AA649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277509"/>
              </p:ext>
            </p:extLst>
          </p:nvPr>
        </p:nvGraphicFramePr>
        <p:xfrm>
          <a:off x="6324600" y="25929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481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31562-E3F3-4F97-92CA-D6B43A5D6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054CB-1373-D235-FC20-3E61C2358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839518"/>
          </a:xfrm>
        </p:spPr>
        <p:txBody>
          <a:bodyPr/>
          <a:lstStyle/>
          <a:p>
            <a:r>
              <a:rPr lang="en-GB" dirty="0"/>
              <a:t> Open Educational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96B57-9A9E-D35A-1B54-22BC1BCD0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4841505" cy="4450122"/>
          </a:xfrm>
        </p:spPr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Many academics already do this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400" dirty="0"/>
              <a:t>Examples include: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Sharing teaching resources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Creating Open Educational Resources (OER)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Publishing guides and workshops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Developing openly licensed learning materials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Contributing to professional communities</a:t>
            </a:r>
          </a:p>
          <a:p>
            <a:endParaRPr lang="en-GB" dirty="0"/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0B5D3628-62BD-410F-D3EF-AC10BEBBF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926204"/>
              </p:ext>
            </p:extLst>
          </p:nvPr>
        </p:nvGraphicFramePr>
        <p:xfrm>
          <a:off x="6324600" y="25929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476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8A28D-8231-6A2E-A41A-B1FE01437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A27C-18BC-7A87-85E2-4E1166A85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Methods and Open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DA11D-949B-7E27-DFC2-60E97B6BB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7"/>
            <a:ext cx="4841505" cy="2779423"/>
          </a:xfrm>
        </p:spPr>
        <p:txBody>
          <a:bodyPr>
            <a:normAutofit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000" b="1" dirty="0"/>
              <a:t>What counts?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Sharing methodologies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Publishing protocols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Making code available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Sharing analytical workflows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Publishing visualisation scripts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CBD868-8F0F-A306-6FE2-0F74BA190E44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shares an R script used in an article, enabling replication by others.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8D7DBE8A-C83B-4D7F-7A44-3377A215A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638422"/>
              </p:ext>
            </p:extLst>
          </p:nvPr>
        </p:nvGraphicFramePr>
        <p:xfrm>
          <a:off x="6929675" y="1735251"/>
          <a:ext cx="4806002" cy="348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852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E8F04-CFA0-A5BE-512C-22E2DD6B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E3BD-8249-FA03-E399-9D749F90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en-GB" dirty="0"/>
              <a:t>Community Engagement and Public Scholarship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7A2BD-6181-F36C-73FB-8E4D35EE9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5405701" cy="2588632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GB" b="1" dirty="0"/>
              <a:t>Examples include</a:t>
            </a:r>
            <a:r>
              <a:rPr lang="en-GB" dirty="0"/>
              <a:t>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Working with schools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Public talks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Citizen science projects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Collaborations with NGOs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Policy engagement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Professional body contributions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C1487-F19C-C795-0A16-917FD57BA182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shares an R script used in an article, enabling replication by others.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D3A0BB6B-38C1-9C58-A236-8B68BD877D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201971"/>
              </p:ext>
            </p:extLst>
          </p:nvPr>
        </p:nvGraphicFramePr>
        <p:xfrm>
          <a:off x="6888883" y="1992513"/>
          <a:ext cx="4806002" cy="348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2441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8689CE0-64D2-447C-9C1F-872D111D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11C99DC-C3C5-4EBE-91DD-345109C3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4A9FC8-01F1-1173-3FD9-D81CB688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16" y="1076635"/>
            <a:ext cx="3930256" cy="34953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cap="all" dirty="0"/>
              <a:t>What Open Outputs Might You Already Have?</a:t>
            </a:r>
            <a:br>
              <a:rPr lang="en-US" sz="4000" cap="all" dirty="0"/>
            </a:br>
            <a:endParaRPr lang="en-US" sz="4000" cap="all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7684" y="118679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A469508-3765-6E97-21D7-7C25D36B3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435752"/>
              </p:ext>
            </p:extLst>
          </p:nvPr>
        </p:nvGraphicFramePr>
        <p:xfrm>
          <a:off x="5524500" y="686769"/>
          <a:ext cx="6069273" cy="548446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77649">
                  <a:extLst>
                    <a:ext uri="{9D8B030D-6E8A-4147-A177-3AD203B41FA5}">
                      <a16:colId xmlns:a16="http://schemas.microsoft.com/office/drawing/2014/main" val="4175698078"/>
                    </a:ext>
                  </a:extLst>
                </a:gridCol>
                <a:gridCol w="3191624">
                  <a:extLst>
                    <a:ext uri="{9D8B030D-6E8A-4147-A177-3AD203B41FA5}">
                      <a16:colId xmlns:a16="http://schemas.microsoft.com/office/drawing/2014/main" val="4289686404"/>
                    </a:ext>
                  </a:extLst>
                </a:gridCol>
              </a:tblGrid>
              <a:tr h="7273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Activity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Scholarship Contribution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966582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Access article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dissemination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823753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Repository deposit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Knowledge accessibility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170256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Shared dataset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data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6472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Teaching toolkit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OER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0901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ORCID profile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Research infrastructure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783490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GitHub repository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methods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64805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Public lecture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Public engagement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71372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Policy brief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Societal impact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644386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Workshop materials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educational practice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556760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Community partnership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Knowledge exchange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971064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Preprint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Early dissemination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115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400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5A73A0-BB15-427A-AB69-E8FF2A9E4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F9FAC-A4BC-D99D-25C1-E35AD985B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258" y="1084946"/>
            <a:ext cx="3796542" cy="3487054"/>
          </a:xfrm>
        </p:spPr>
        <p:txBody>
          <a:bodyPr>
            <a:normAutofit/>
          </a:bodyPr>
          <a:lstStyle/>
          <a:p>
            <a:r>
              <a:rPr lang="en-GB" sz="4000"/>
              <a:t>Building an Open Scholarship Portfolio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976" y="1185078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DDDF-5A34-468F-040F-21B89CE3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547" y="1035247"/>
            <a:ext cx="5548695" cy="2986991"/>
          </a:xfrm>
        </p:spPr>
        <p:txBody>
          <a:bodyPr>
            <a:normAutofit/>
          </a:bodyPr>
          <a:lstStyle/>
          <a:p>
            <a:r>
              <a:rPr lang="en-GB" dirty="0"/>
              <a:t>Open scholarship can be evidenced through four complementary dimensions: </a:t>
            </a:r>
            <a:r>
              <a:rPr lang="en-GB" b="1" dirty="0"/>
              <a:t>what you produce (outputs), how you work (practices), who you engage (engagement), and the difference your work makes (impact).</a:t>
            </a:r>
            <a:r>
              <a:rPr lang="en-GB" dirty="0"/>
              <a:t> Together, these provide strong evidence for promotion, academic progression, narrative CVs, and </a:t>
            </a:r>
            <a:r>
              <a:rPr lang="en-GB" dirty="0" err="1"/>
              <a:t>CoARA</a:t>
            </a:r>
            <a:r>
              <a:rPr lang="en-GB" dirty="0"/>
              <a:t>-aligned research assessment.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35816-4AC7-DEE1-07EE-53D8105D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46" y="4572000"/>
            <a:ext cx="11501708" cy="172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00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7505E4-0A8D-0947-B1E1-724AE1E4D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689CE0-64D2-447C-9C1F-872D111D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11C99DC-C3C5-4EBE-91DD-345109C3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B6944-C0D2-5B46-4A71-9A3E8AB71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16" y="1076635"/>
            <a:ext cx="3020857" cy="34953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cap="all" dirty="0"/>
              <a:t>Building an Open Scholarship Portfolio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7684" y="118679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22BE7AE-CFBE-5C10-CC85-0AA67A64B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152" y="1346104"/>
            <a:ext cx="7675547" cy="45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13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801E-425A-1F0B-D90F-9CF7F504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703594"/>
          </a:xfrm>
        </p:spPr>
        <p:txBody>
          <a:bodyPr/>
          <a:lstStyle/>
          <a:p>
            <a:r>
              <a:rPr lang="en-GB" dirty="0"/>
              <a:t>Audit Your Existing Outputs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40808-4007-9E83-836D-483449A50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6863210" cy="4450122"/>
          </a:xfrm>
        </p:spPr>
        <p:txBody>
          <a:bodyPr>
            <a:normAutofit fontScale="55000" lnSpcReduction="20000"/>
          </a:bodyPr>
          <a:lstStyle/>
          <a:p>
            <a:pPr fontAlgn="t">
              <a:buNone/>
            </a:pPr>
            <a:r>
              <a:rPr lang="en-GB" sz="3300" b="1" dirty="0"/>
              <a:t>You May Have More Open Outputs Than You Think</a:t>
            </a:r>
          </a:p>
          <a:p>
            <a:pPr fontAlgn="t">
              <a:buNone/>
            </a:pPr>
            <a:r>
              <a:rPr lang="en-GB" sz="3300" dirty="0"/>
              <a:t>Review your professional portfolio and identify materials that could be openly shared.</a:t>
            </a:r>
          </a:p>
          <a:p>
            <a:pPr fontAlgn="t">
              <a:buNone/>
            </a:pPr>
            <a:r>
              <a:rPr lang="en-GB" sz="3300" b="1" dirty="0"/>
              <a:t>Consider: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Journal articles and conference papers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Datasets and research instruments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Software, scripts and visualisations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Conference presentations and keynote slides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Training guides and workshop materials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Teaching resources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Podcasts, webinars and recorded talks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Blogs, newsletters and public scholarship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Interviews and media contributions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Policy briefs and consultancy reports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8B4B6F-30B0-E40E-04C5-CE63CB0AE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599" y="2116149"/>
            <a:ext cx="3230516" cy="380128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3800" b="1" dirty="0"/>
              <a:t>Activity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3800" dirty="0"/>
              <a:t>Create a list of outputs produced during the last five years and categorise them under: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Outputs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Practices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Engagement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Impact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67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F521-9C01-1525-8942-93E74E0A4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Your Work Discoverable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8B26F-72B3-FB4B-CEFD-FB4C961731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b="1" dirty="0"/>
              <a:t>OARS (University of Suffolk Repository)</a:t>
            </a:r>
          </a:p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/>
              <a:t>Suitable for: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Publications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Presentations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Reports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Learning resources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Conference materials</a:t>
            </a:r>
          </a:p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/>
              <a:t>Repository: </a:t>
            </a:r>
            <a:r>
              <a:rPr lang="en-GB" sz="2000" b="1" dirty="0">
                <a:hlinkClick r:id="rId2"/>
              </a:rPr>
              <a:t>https://oars.uos.ac.uk/</a:t>
            </a:r>
            <a:r>
              <a:rPr lang="en-GB" sz="2000" b="1" dirty="0"/>
              <a:t> </a:t>
            </a:r>
            <a:endParaRPr lang="en-GB" sz="2000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B86BC-751D-51FC-A733-16517D5E58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b="1" dirty="0" err="1"/>
              <a:t>Zenodo</a:t>
            </a:r>
            <a:endParaRPr lang="en-GB" sz="2000" b="1" dirty="0"/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/>
              <a:t>Suitable for: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Datasets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Software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Training materials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Research instruments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Presentations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Multimedia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/>
              <a:t>Repository: </a:t>
            </a:r>
            <a:r>
              <a:rPr lang="en-GB" sz="2000" b="1" dirty="0">
                <a:hlinkClick r:id="rId3"/>
              </a:rPr>
              <a:t>https://zenodo.org/</a:t>
            </a:r>
            <a:r>
              <a:rPr lang="en-GB" sz="2000" b="1" dirty="0"/>
              <a:t> 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193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00CDC7-33C7-828D-0A79-C556820FE4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400" dirty="0"/>
              <a:t>To learn more about open science visit: </a:t>
            </a:r>
            <a:r>
              <a:rPr lang="en-GB" sz="4400" dirty="0">
                <a:hlinkClick r:id="rId2"/>
              </a:rPr>
              <a:t>https://github.com/Digital-Future-Institute/CoARA</a:t>
            </a:r>
            <a:r>
              <a:rPr lang="en-GB" sz="4400" dirty="0"/>
              <a:t> </a:t>
            </a:r>
            <a:br>
              <a:rPr lang="en-GB" sz="4400" dirty="0"/>
            </a:br>
            <a:r>
              <a:rPr lang="en-GB" sz="4400" dirty="0"/>
              <a:t>And visit the </a:t>
            </a:r>
            <a:r>
              <a:rPr lang="en-GB" sz="4400" dirty="0">
                <a:hlinkClick r:id="rId3"/>
              </a:rPr>
              <a:t>UOS-COARA</a:t>
            </a:r>
            <a:r>
              <a:rPr lang="en-GB" sz="4400" dirty="0"/>
              <a:t> resource hub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D8B6D9-DB84-FA4C-2135-989583D8B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937535"/>
            <a:ext cx="5791635" cy="1289094"/>
          </a:xfrm>
        </p:spPr>
        <p:txBody>
          <a:bodyPr>
            <a:normAutofit/>
          </a:bodyPr>
          <a:lstStyle/>
          <a:p>
            <a:r>
              <a:rPr lang="en-GB" sz="2400" dirty="0"/>
              <a:t>Any questions: Contact </a:t>
            </a:r>
            <a:r>
              <a:rPr lang="en-GB" sz="2400" dirty="0">
                <a:hlinkClick r:id="rId4"/>
              </a:rPr>
              <a:t>j.atenas@uos.ac.uk</a:t>
            </a:r>
            <a:r>
              <a:rPr lang="en-GB" sz="2400" dirty="0"/>
              <a:t> </a:t>
            </a:r>
          </a:p>
        </p:txBody>
      </p:sp>
      <p:pic>
        <p:nvPicPr>
          <p:cNvPr id="7" name="Picture 6" descr="Downloads - Creative Commons">
            <a:extLst>
              <a:ext uri="{FF2B5EF4-FFF2-40B4-BE49-F238E27FC236}">
                <a16:creationId xmlns:a16="http://schemas.microsoft.com/office/drawing/2014/main" id="{7ABE53C3-A30E-AD93-D212-BB2E6ECE6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534" y="4969815"/>
            <a:ext cx="1968034" cy="685385"/>
          </a:xfrm>
          <a:prstGeom prst="rect">
            <a:avLst/>
          </a:prstGeom>
        </p:spPr>
      </p:pic>
      <p:pic>
        <p:nvPicPr>
          <p:cNvPr id="8" name="Picture 7" descr="Copyright Symbol © (Copy-Paste, Use, How to Type)">
            <a:extLst>
              <a:ext uri="{FF2B5EF4-FFF2-40B4-BE49-F238E27FC236}">
                <a16:creationId xmlns:a16="http://schemas.microsoft.com/office/drawing/2014/main" id="{AEAC959D-F259-1DCE-AECA-278E12C0F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038" y="5864962"/>
            <a:ext cx="1388262" cy="723334"/>
          </a:xfrm>
          <a:prstGeom prst="rect">
            <a:avLst/>
          </a:prstGeom>
        </p:spPr>
      </p:pic>
      <p:pic>
        <p:nvPicPr>
          <p:cNvPr id="9" name="Picture 8" descr="University of Suffolk - YouTube">
            <a:extLst>
              <a:ext uri="{FF2B5EF4-FFF2-40B4-BE49-F238E27FC236}">
                <a16:creationId xmlns:a16="http://schemas.microsoft.com/office/drawing/2014/main" id="{4AD053E1-E808-8CEC-C5E1-58CF30A0E1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472" b="33216"/>
          <a:stretch>
            <a:fillRect/>
          </a:stretch>
        </p:blipFill>
        <p:spPr>
          <a:xfrm>
            <a:off x="8994468" y="5731377"/>
            <a:ext cx="2832100" cy="9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44988"/>
      </p:ext>
    </p:extLst>
  </p:cSld>
  <p:clrMapOvr>
    <a:masterClrMapping/>
  </p:clrMapOvr>
</p:sld>
</file>

<file path=ppt/theme/theme1.xml><?xml version="1.0" encoding="utf-8"?>
<a:theme xmlns:a="http://schemas.openxmlformats.org/drawingml/2006/main" name="BjornVTI">
  <a:themeElements>
    <a:clrScheme name="Bjorn">
      <a:dk1>
        <a:sysClr val="windowText" lastClr="000000"/>
      </a:dk1>
      <a:lt1>
        <a:sysClr val="window" lastClr="FFFFFF"/>
      </a:lt1>
      <a:dk2>
        <a:srgbClr val="252747"/>
      </a:dk2>
      <a:lt2>
        <a:srgbClr val="ECE4E9"/>
      </a:lt2>
      <a:accent1>
        <a:srgbClr val="736EB6"/>
      </a:accent1>
      <a:accent2>
        <a:srgbClr val="AB5991"/>
      </a:accent2>
      <a:accent3>
        <a:srgbClr val="AC9F39"/>
      </a:accent3>
      <a:accent4>
        <a:srgbClr val="756029"/>
      </a:accent4>
      <a:accent5>
        <a:srgbClr val="E87850"/>
      </a:accent5>
      <a:accent6>
        <a:srgbClr val="C6922A"/>
      </a:accent6>
      <a:hlink>
        <a:srgbClr val="736EB6"/>
      </a:hlink>
      <a:folHlink>
        <a:srgbClr val="AB5991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1184</Words>
  <Application>Microsoft Macintosh PowerPoint</Application>
  <PresentationFormat>Widescreen</PresentationFormat>
  <Paragraphs>265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Neue Haas Grotesk Text Pro</vt:lpstr>
      <vt:lpstr>Segoe UI</vt:lpstr>
      <vt:lpstr>BjornVTI</vt:lpstr>
      <vt:lpstr>Introduction to Open Scholarship for Career Progression</vt:lpstr>
      <vt:lpstr>Demonstrating Commitment to Open Research Practices </vt:lpstr>
      <vt:lpstr>Open Access Publications</vt:lpstr>
      <vt:lpstr>Licensing, Copyright and Responsible Sharing</vt:lpstr>
      <vt:lpstr>Creative Commons Licences</vt:lpstr>
      <vt:lpstr>Beyond Creative Commons: Other Open Licensing Schemes</vt:lpstr>
      <vt:lpstr>Publications Are Not the Same as Software </vt:lpstr>
      <vt:lpstr>Open Licensing = Clear Permission</vt:lpstr>
      <vt:lpstr>Diverse Research Outputs </vt:lpstr>
      <vt:lpstr>Preprints as Open Outputs</vt:lpstr>
      <vt:lpstr>Open Data and FAIR Data</vt:lpstr>
      <vt:lpstr>Opening Qualitative Research</vt:lpstr>
      <vt:lpstr> Open Educational Practices</vt:lpstr>
      <vt:lpstr>Open Methods and Open Code</vt:lpstr>
      <vt:lpstr>Community Engagement and Public Scholarship</vt:lpstr>
      <vt:lpstr>What Open Outputs Might You Already Have? </vt:lpstr>
      <vt:lpstr>Building an Open Scholarship Portfolio</vt:lpstr>
      <vt:lpstr>Building an Open Scholarship Portfolio</vt:lpstr>
      <vt:lpstr>Audit Your Existing Outputs</vt:lpstr>
      <vt:lpstr>Make Your Work Discoverable</vt:lpstr>
      <vt:lpstr>To learn more about open science visit: https://github.com/Digital-Future-Institute/CoARA  And visit the UOS-COARA resource hub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Javiera Atenas</dc:creator>
  <cp:lastModifiedBy>Javiera Atenas</cp:lastModifiedBy>
  <cp:revision>3</cp:revision>
  <dcterms:created xsi:type="dcterms:W3CDTF">2026-09-21T13:18:25Z</dcterms:created>
  <dcterms:modified xsi:type="dcterms:W3CDTF">2026-09-22T10:34:31Z</dcterms:modified>
</cp:coreProperties>
</file>