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72" r:id="rId4"/>
    <p:sldId id="299" r:id="rId5"/>
    <p:sldId id="298" r:id="rId6"/>
    <p:sldId id="260" r:id="rId7"/>
    <p:sldId id="303" r:id="rId8"/>
    <p:sldId id="305" r:id="rId9"/>
    <p:sldId id="304" r:id="rId10"/>
    <p:sldId id="259" r:id="rId11"/>
    <p:sldId id="297" r:id="rId12"/>
    <p:sldId id="258" r:id="rId13"/>
    <p:sldId id="271" r:id="rId14"/>
    <p:sldId id="300" r:id="rId15"/>
    <p:sldId id="301" r:id="rId16"/>
    <p:sldId id="302" r:id="rId17"/>
    <p:sldId id="274" r:id="rId18"/>
    <p:sldId id="273" r:id="rId19"/>
    <p:sldId id="275" r:id="rId20"/>
    <p:sldId id="276" r:id="rId21"/>
    <p:sldId id="277" r:id="rId22"/>
    <p:sldId id="278" r:id="rId23"/>
    <p:sldId id="306" r:id="rId24"/>
    <p:sldId id="279" r:id="rId25"/>
    <p:sldId id="281" r:id="rId26"/>
    <p:sldId id="282" r:id="rId27"/>
    <p:sldId id="280" r:id="rId28"/>
    <p:sldId id="307" r:id="rId29"/>
    <p:sldId id="283" r:id="rId30"/>
    <p:sldId id="285" r:id="rId31"/>
    <p:sldId id="286" r:id="rId32"/>
    <p:sldId id="284" r:id="rId33"/>
    <p:sldId id="287" r:id="rId34"/>
    <p:sldId id="289" r:id="rId35"/>
    <p:sldId id="288" r:id="rId36"/>
    <p:sldId id="290" r:id="rId37"/>
    <p:sldId id="291" r:id="rId38"/>
    <p:sldId id="270" r:id="rId39"/>
    <p:sldId id="309" r:id="rId40"/>
    <p:sldId id="30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6"/>
  </p:normalViewPr>
  <p:slideViewPr>
    <p:cSldViewPr snapToGrid="0">
      <p:cViewPr varScale="1">
        <p:scale>
          <a:sx n="109" d="100"/>
          <a:sy n="109" d="100"/>
        </p:scale>
        <p:origin x="6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B650D-3770-ABF7-8B8A-937B6CDC97C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F312280-C963-11EF-9C8F-CBDA6263C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D1113241-8818-E907-8E5E-3473FE974D0F}"/>
              </a:ext>
            </a:extLst>
          </p:cNvPr>
          <p:cNvSpPr>
            <a:spLocks noGrp="1"/>
          </p:cNvSpPr>
          <p:nvPr>
            <p:ph type="dt" sz="half" idx="10"/>
          </p:nvPr>
        </p:nvSpPr>
        <p:spPr/>
        <p:txBody>
          <a:bodyPr/>
          <a:lstStyle/>
          <a:p>
            <a:fld id="{8D9F4A9E-9FFA-DC43-8CAB-5436BF37A0C9}" type="datetimeFigureOut">
              <a:rPr lang="en-GB" smtClean="0"/>
              <a:t>24/11/2025</a:t>
            </a:fld>
            <a:endParaRPr lang="en-GB"/>
          </a:p>
        </p:txBody>
      </p:sp>
      <p:sp>
        <p:nvSpPr>
          <p:cNvPr id="5" name="Footer Placeholder 4">
            <a:extLst>
              <a:ext uri="{FF2B5EF4-FFF2-40B4-BE49-F238E27FC236}">
                <a16:creationId xmlns:a16="http://schemas.microsoft.com/office/drawing/2014/main" id="{C8FA802C-91D2-1A0C-F43B-AD2C14D0AC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5EC25B-7F47-2336-AC78-5ED760524B96}"/>
              </a:ext>
            </a:extLst>
          </p:cNvPr>
          <p:cNvSpPr>
            <a:spLocks noGrp="1"/>
          </p:cNvSpPr>
          <p:nvPr>
            <p:ph type="sldNum" sz="quarter" idx="12"/>
          </p:nvPr>
        </p:nvSpPr>
        <p:spPr/>
        <p:txBody>
          <a:bodyPr/>
          <a:lstStyle/>
          <a:p>
            <a:fld id="{75BBE50B-0054-864F-8D76-244583B6F4BF}" type="slidenum">
              <a:rPr lang="en-GB" smtClean="0"/>
              <a:t>‹#›</a:t>
            </a:fld>
            <a:endParaRPr lang="en-GB"/>
          </a:p>
        </p:txBody>
      </p:sp>
    </p:spTree>
    <p:extLst>
      <p:ext uri="{BB962C8B-B14F-4D97-AF65-F5344CB8AC3E}">
        <p14:creationId xmlns:p14="http://schemas.microsoft.com/office/powerpoint/2010/main" val="425596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B404-72DF-BA63-855E-133B4DFEBDE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02E2E7B7-8364-B9B4-2EC0-CDFD6100393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221FCB-246E-C3DE-21B8-FE8C8E2D458F}"/>
              </a:ext>
            </a:extLst>
          </p:cNvPr>
          <p:cNvSpPr>
            <a:spLocks noGrp="1"/>
          </p:cNvSpPr>
          <p:nvPr>
            <p:ph type="dt" sz="half" idx="10"/>
          </p:nvPr>
        </p:nvSpPr>
        <p:spPr/>
        <p:txBody>
          <a:bodyPr/>
          <a:lstStyle/>
          <a:p>
            <a:fld id="{8D9F4A9E-9FFA-DC43-8CAB-5436BF37A0C9}" type="datetimeFigureOut">
              <a:rPr lang="en-GB" smtClean="0"/>
              <a:t>24/11/2025</a:t>
            </a:fld>
            <a:endParaRPr lang="en-GB"/>
          </a:p>
        </p:txBody>
      </p:sp>
      <p:sp>
        <p:nvSpPr>
          <p:cNvPr id="5" name="Footer Placeholder 4">
            <a:extLst>
              <a:ext uri="{FF2B5EF4-FFF2-40B4-BE49-F238E27FC236}">
                <a16:creationId xmlns:a16="http://schemas.microsoft.com/office/drawing/2014/main" id="{5C869BC8-4AC7-234A-F336-713E69FCB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F5F205-92DD-E5C3-EDE0-1847BF9734E0}"/>
              </a:ext>
            </a:extLst>
          </p:cNvPr>
          <p:cNvSpPr>
            <a:spLocks noGrp="1"/>
          </p:cNvSpPr>
          <p:nvPr>
            <p:ph type="sldNum" sz="quarter" idx="12"/>
          </p:nvPr>
        </p:nvSpPr>
        <p:spPr/>
        <p:txBody>
          <a:bodyPr/>
          <a:lstStyle/>
          <a:p>
            <a:fld id="{75BBE50B-0054-864F-8D76-244583B6F4BF}" type="slidenum">
              <a:rPr lang="en-GB" smtClean="0"/>
              <a:t>‹#›</a:t>
            </a:fld>
            <a:endParaRPr lang="en-GB"/>
          </a:p>
        </p:txBody>
      </p:sp>
    </p:spTree>
    <p:extLst>
      <p:ext uri="{BB962C8B-B14F-4D97-AF65-F5344CB8AC3E}">
        <p14:creationId xmlns:p14="http://schemas.microsoft.com/office/powerpoint/2010/main" val="437240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9C7ED1-39A4-7A60-5516-1F1193377CB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DBA3F8D6-EDE5-A0B9-B691-D77E6EDB5E5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69D9B50-DBAC-A651-CA4E-45E4DD5160EF}"/>
              </a:ext>
            </a:extLst>
          </p:cNvPr>
          <p:cNvSpPr>
            <a:spLocks noGrp="1"/>
          </p:cNvSpPr>
          <p:nvPr>
            <p:ph type="dt" sz="half" idx="10"/>
          </p:nvPr>
        </p:nvSpPr>
        <p:spPr/>
        <p:txBody>
          <a:bodyPr/>
          <a:lstStyle/>
          <a:p>
            <a:fld id="{8D9F4A9E-9FFA-DC43-8CAB-5436BF37A0C9}" type="datetimeFigureOut">
              <a:rPr lang="en-GB" smtClean="0"/>
              <a:t>24/11/2025</a:t>
            </a:fld>
            <a:endParaRPr lang="en-GB"/>
          </a:p>
        </p:txBody>
      </p:sp>
      <p:sp>
        <p:nvSpPr>
          <p:cNvPr id="5" name="Footer Placeholder 4">
            <a:extLst>
              <a:ext uri="{FF2B5EF4-FFF2-40B4-BE49-F238E27FC236}">
                <a16:creationId xmlns:a16="http://schemas.microsoft.com/office/drawing/2014/main" id="{AF86CEA7-5257-3AE8-1BFF-0A1BBE99F1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CDBA74-08C6-AB70-39A6-E99CF7D16DC2}"/>
              </a:ext>
            </a:extLst>
          </p:cNvPr>
          <p:cNvSpPr>
            <a:spLocks noGrp="1"/>
          </p:cNvSpPr>
          <p:nvPr>
            <p:ph type="sldNum" sz="quarter" idx="12"/>
          </p:nvPr>
        </p:nvSpPr>
        <p:spPr/>
        <p:txBody>
          <a:bodyPr/>
          <a:lstStyle/>
          <a:p>
            <a:fld id="{75BBE50B-0054-864F-8D76-244583B6F4BF}" type="slidenum">
              <a:rPr lang="en-GB" smtClean="0"/>
              <a:t>‹#›</a:t>
            </a:fld>
            <a:endParaRPr lang="en-GB"/>
          </a:p>
        </p:txBody>
      </p:sp>
    </p:spTree>
    <p:extLst>
      <p:ext uri="{BB962C8B-B14F-4D97-AF65-F5344CB8AC3E}">
        <p14:creationId xmlns:p14="http://schemas.microsoft.com/office/powerpoint/2010/main" val="1384014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2C4A8-EFE6-4FFD-FD86-8E39AC56815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C3FA302-A487-5B87-8DDA-D6E84BFA876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A3CFFAD-FBCD-D72E-8E4D-B37FA22F4B75}"/>
              </a:ext>
            </a:extLst>
          </p:cNvPr>
          <p:cNvSpPr>
            <a:spLocks noGrp="1"/>
          </p:cNvSpPr>
          <p:nvPr>
            <p:ph type="dt" sz="half" idx="10"/>
          </p:nvPr>
        </p:nvSpPr>
        <p:spPr/>
        <p:txBody>
          <a:bodyPr/>
          <a:lstStyle/>
          <a:p>
            <a:fld id="{8D9F4A9E-9FFA-DC43-8CAB-5436BF37A0C9}" type="datetimeFigureOut">
              <a:rPr lang="en-GB" smtClean="0"/>
              <a:t>24/11/2025</a:t>
            </a:fld>
            <a:endParaRPr lang="en-GB"/>
          </a:p>
        </p:txBody>
      </p:sp>
      <p:sp>
        <p:nvSpPr>
          <p:cNvPr id="5" name="Footer Placeholder 4">
            <a:extLst>
              <a:ext uri="{FF2B5EF4-FFF2-40B4-BE49-F238E27FC236}">
                <a16:creationId xmlns:a16="http://schemas.microsoft.com/office/drawing/2014/main" id="{A55BAD2C-3A23-9711-F6B8-B5D4C4BC5E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DA157-51C3-9BF4-64D1-6EA6F9E6A886}"/>
              </a:ext>
            </a:extLst>
          </p:cNvPr>
          <p:cNvSpPr>
            <a:spLocks noGrp="1"/>
          </p:cNvSpPr>
          <p:nvPr>
            <p:ph type="sldNum" sz="quarter" idx="12"/>
          </p:nvPr>
        </p:nvSpPr>
        <p:spPr/>
        <p:txBody>
          <a:bodyPr/>
          <a:lstStyle/>
          <a:p>
            <a:fld id="{75BBE50B-0054-864F-8D76-244583B6F4BF}" type="slidenum">
              <a:rPr lang="en-GB" smtClean="0"/>
              <a:t>‹#›</a:t>
            </a:fld>
            <a:endParaRPr lang="en-GB"/>
          </a:p>
        </p:txBody>
      </p:sp>
    </p:spTree>
    <p:extLst>
      <p:ext uri="{BB962C8B-B14F-4D97-AF65-F5344CB8AC3E}">
        <p14:creationId xmlns:p14="http://schemas.microsoft.com/office/powerpoint/2010/main" val="415319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852A-10AA-15FE-6417-FDEB337568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6AC36EB-BE17-D812-A368-3C7372EFD1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9FE1D42-7403-21C6-C8F4-F45A736FB78F}"/>
              </a:ext>
            </a:extLst>
          </p:cNvPr>
          <p:cNvSpPr>
            <a:spLocks noGrp="1"/>
          </p:cNvSpPr>
          <p:nvPr>
            <p:ph type="dt" sz="half" idx="10"/>
          </p:nvPr>
        </p:nvSpPr>
        <p:spPr/>
        <p:txBody>
          <a:bodyPr/>
          <a:lstStyle/>
          <a:p>
            <a:fld id="{8D9F4A9E-9FFA-DC43-8CAB-5436BF37A0C9}" type="datetimeFigureOut">
              <a:rPr lang="en-GB" smtClean="0"/>
              <a:t>24/11/2025</a:t>
            </a:fld>
            <a:endParaRPr lang="en-GB"/>
          </a:p>
        </p:txBody>
      </p:sp>
      <p:sp>
        <p:nvSpPr>
          <p:cNvPr id="5" name="Footer Placeholder 4">
            <a:extLst>
              <a:ext uri="{FF2B5EF4-FFF2-40B4-BE49-F238E27FC236}">
                <a16:creationId xmlns:a16="http://schemas.microsoft.com/office/drawing/2014/main" id="{BA47DB25-D39B-80EA-0883-EDA2CB8A36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F11A2E-41C7-3DA2-A46E-5A41BF08F1AF}"/>
              </a:ext>
            </a:extLst>
          </p:cNvPr>
          <p:cNvSpPr>
            <a:spLocks noGrp="1"/>
          </p:cNvSpPr>
          <p:nvPr>
            <p:ph type="sldNum" sz="quarter" idx="12"/>
          </p:nvPr>
        </p:nvSpPr>
        <p:spPr/>
        <p:txBody>
          <a:bodyPr/>
          <a:lstStyle/>
          <a:p>
            <a:fld id="{75BBE50B-0054-864F-8D76-244583B6F4BF}" type="slidenum">
              <a:rPr lang="en-GB" smtClean="0"/>
              <a:t>‹#›</a:t>
            </a:fld>
            <a:endParaRPr lang="en-GB"/>
          </a:p>
        </p:txBody>
      </p:sp>
    </p:spTree>
    <p:extLst>
      <p:ext uri="{BB962C8B-B14F-4D97-AF65-F5344CB8AC3E}">
        <p14:creationId xmlns:p14="http://schemas.microsoft.com/office/powerpoint/2010/main" val="48733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8C32-AC6E-DBB0-C6FE-B4704E7328C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8828421-5A3D-4A19-B58C-1835D3CC08A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F154FD3-308F-67ED-BCBD-C93D15E5DA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0E4FB87-9BE2-DB56-6F65-CB38403B37F0}"/>
              </a:ext>
            </a:extLst>
          </p:cNvPr>
          <p:cNvSpPr>
            <a:spLocks noGrp="1"/>
          </p:cNvSpPr>
          <p:nvPr>
            <p:ph type="dt" sz="half" idx="10"/>
          </p:nvPr>
        </p:nvSpPr>
        <p:spPr/>
        <p:txBody>
          <a:bodyPr/>
          <a:lstStyle/>
          <a:p>
            <a:fld id="{8D9F4A9E-9FFA-DC43-8CAB-5436BF37A0C9}" type="datetimeFigureOut">
              <a:rPr lang="en-GB" smtClean="0"/>
              <a:t>24/11/2025</a:t>
            </a:fld>
            <a:endParaRPr lang="en-GB"/>
          </a:p>
        </p:txBody>
      </p:sp>
      <p:sp>
        <p:nvSpPr>
          <p:cNvPr id="6" name="Footer Placeholder 5">
            <a:extLst>
              <a:ext uri="{FF2B5EF4-FFF2-40B4-BE49-F238E27FC236}">
                <a16:creationId xmlns:a16="http://schemas.microsoft.com/office/drawing/2014/main" id="{ADB43A49-D4C2-5C93-6E47-F0B538E37A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D12D6C-7832-6DB6-C064-7EE0C65329BB}"/>
              </a:ext>
            </a:extLst>
          </p:cNvPr>
          <p:cNvSpPr>
            <a:spLocks noGrp="1"/>
          </p:cNvSpPr>
          <p:nvPr>
            <p:ph type="sldNum" sz="quarter" idx="12"/>
          </p:nvPr>
        </p:nvSpPr>
        <p:spPr/>
        <p:txBody>
          <a:bodyPr/>
          <a:lstStyle/>
          <a:p>
            <a:fld id="{75BBE50B-0054-864F-8D76-244583B6F4BF}" type="slidenum">
              <a:rPr lang="en-GB" smtClean="0"/>
              <a:t>‹#›</a:t>
            </a:fld>
            <a:endParaRPr lang="en-GB"/>
          </a:p>
        </p:txBody>
      </p:sp>
    </p:spTree>
    <p:extLst>
      <p:ext uri="{BB962C8B-B14F-4D97-AF65-F5344CB8AC3E}">
        <p14:creationId xmlns:p14="http://schemas.microsoft.com/office/powerpoint/2010/main" val="382624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14CF3-AB5F-1047-4589-BC5F8D45777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8B689CB-774B-EAED-8F3F-9DEE2ADF3C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0EE965-2F0B-3FE5-3E12-FE531104782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BED2440-7670-8F04-A422-AD24DEB76F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58CCAB2-B6E6-AD05-A2A8-C04ACBFB5F8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BF96176-6422-529E-C96F-BA9BEA512058}"/>
              </a:ext>
            </a:extLst>
          </p:cNvPr>
          <p:cNvSpPr>
            <a:spLocks noGrp="1"/>
          </p:cNvSpPr>
          <p:nvPr>
            <p:ph type="dt" sz="half" idx="10"/>
          </p:nvPr>
        </p:nvSpPr>
        <p:spPr/>
        <p:txBody>
          <a:bodyPr/>
          <a:lstStyle/>
          <a:p>
            <a:fld id="{8D9F4A9E-9FFA-DC43-8CAB-5436BF37A0C9}" type="datetimeFigureOut">
              <a:rPr lang="en-GB" smtClean="0"/>
              <a:t>24/11/2025</a:t>
            </a:fld>
            <a:endParaRPr lang="en-GB"/>
          </a:p>
        </p:txBody>
      </p:sp>
      <p:sp>
        <p:nvSpPr>
          <p:cNvPr id="8" name="Footer Placeholder 7">
            <a:extLst>
              <a:ext uri="{FF2B5EF4-FFF2-40B4-BE49-F238E27FC236}">
                <a16:creationId xmlns:a16="http://schemas.microsoft.com/office/drawing/2014/main" id="{5D91EC42-9632-61F7-B7FA-BDECDCDF46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1F9E04-65C3-0EBA-D137-194960711EC8}"/>
              </a:ext>
            </a:extLst>
          </p:cNvPr>
          <p:cNvSpPr>
            <a:spLocks noGrp="1"/>
          </p:cNvSpPr>
          <p:nvPr>
            <p:ph type="sldNum" sz="quarter" idx="12"/>
          </p:nvPr>
        </p:nvSpPr>
        <p:spPr/>
        <p:txBody>
          <a:bodyPr/>
          <a:lstStyle/>
          <a:p>
            <a:fld id="{75BBE50B-0054-864F-8D76-244583B6F4BF}" type="slidenum">
              <a:rPr lang="en-GB" smtClean="0"/>
              <a:t>‹#›</a:t>
            </a:fld>
            <a:endParaRPr lang="en-GB"/>
          </a:p>
        </p:txBody>
      </p:sp>
    </p:spTree>
    <p:extLst>
      <p:ext uri="{BB962C8B-B14F-4D97-AF65-F5344CB8AC3E}">
        <p14:creationId xmlns:p14="http://schemas.microsoft.com/office/powerpoint/2010/main" val="19998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0683-DBFE-5CFB-2D0F-C79437E11BF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1A247B2-8246-8633-A85F-67E2FE254B1E}"/>
              </a:ext>
            </a:extLst>
          </p:cNvPr>
          <p:cNvSpPr>
            <a:spLocks noGrp="1"/>
          </p:cNvSpPr>
          <p:nvPr>
            <p:ph type="dt" sz="half" idx="10"/>
          </p:nvPr>
        </p:nvSpPr>
        <p:spPr/>
        <p:txBody>
          <a:bodyPr/>
          <a:lstStyle/>
          <a:p>
            <a:fld id="{8D9F4A9E-9FFA-DC43-8CAB-5436BF37A0C9}" type="datetimeFigureOut">
              <a:rPr lang="en-GB" smtClean="0"/>
              <a:t>24/11/2025</a:t>
            </a:fld>
            <a:endParaRPr lang="en-GB"/>
          </a:p>
        </p:txBody>
      </p:sp>
      <p:sp>
        <p:nvSpPr>
          <p:cNvPr id="4" name="Footer Placeholder 3">
            <a:extLst>
              <a:ext uri="{FF2B5EF4-FFF2-40B4-BE49-F238E27FC236}">
                <a16:creationId xmlns:a16="http://schemas.microsoft.com/office/drawing/2014/main" id="{CEA3E883-ADB3-869B-8879-C910360F80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2B686D-A387-13D6-F93F-68691578D16D}"/>
              </a:ext>
            </a:extLst>
          </p:cNvPr>
          <p:cNvSpPr>
            <a:spLocks noGrp="1"/>
          </p:cNvSpPr>
          <p:nvPr>
            <p:ph type="sldNum" sz="quarter" idx="12"/>
          </p:nvPr>
        </p:nvSpPr>
        <p:spPr/>
        <p:txBody>
          <a:bodyPr/>
          <a:lstStyle/>
          <a:p>
            <a:fld id="{75BBE50B-0054-864F-8D76-244583B6F4BF}" type="slidenum">
              <a:rPr lang="en-GB" smtClean="0"/>
              <a:t>‹#›</a:t>
            </a:fld>
            <a:endParaRPr lang="en-GB"/>
          </a:p>
        </p:txBody>
      </p:sp>
    </p:spTree>
    <p:extLst>
      <p:ext uri="{BB962C8B-B14F-4D97-AF65-F5344CB8AC3E}">
        <p14:creationId xmlns:p14="http://schemas.microsoft.com/office/powerpoint/2010/main" val="269748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223672-5E91-70CF-5FDA-64B7601D310E}"/>
              </a:ext>
            </a:extLst>
          </p:cNvPr>
          <p:cNvSpPr>
            <a:spLocks noGrp="1"/>
          </p:cNvSpPr>
          <p:nvPr>
            <p:ph type="dt" sz="half" idx="10"/>
          </p:nvPr>
        </p:nvSpPr>
        <p:spPr/>
        <p:txBody>
          <a:bodyPr/>
          <a:lstStyle/>
          <a:p>
            <a:fld id="{8D9F4A9E-9FFA-DC43-8CAB-5436BF37A0C9}" type="datetimeFigureOut">
              <a:rPr lang="en-GB" smtClean="0"/>
              <a:t>24/11/2025</a:t>
            </a:fld>
            <a:endParaRPr lang="en-GB"/>
          </a:p>
        </p:txBody>
      </p:sp>
      <p:sp>
        <p:nvSpPr>
          <p:cNvPr id="3" name="Footer Placeholder 2">
            <a:extLst>
              <a:ext uri="{FF2B5EF4-FFF2-40B4-BE49-F238E27FC236}">
                <a16:creationId xmlns:a16="http://schemas.microsoft.com/office/drawing/2014/main" id="{94BD88A8-42BC-21DE-84E6-EB1FA68222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344483-59AE-9AE1-F555-11FD3442D9E3}"/>
              </a:ext>
            </a:extLst>
          </p:cNvPr>
          <p:cNvSpPr>
            <a:spLocks noGrp="1"/>
          </p:cNvSpPr>
          <p:nvPr>
            <p:ph type="sldNum" sz="quarter" idx="12"/>
          </p:nvPr>
        </p:nvSpPr>
        <p:spPr/>
        <p:txBody>
          <a:bodyPr/>
          <a:lstStyle/>
          <a:p>
            <a:fld id="{75BBE50B-0054-864F-8D76-244583B6F4BF}" type="slidenum">
              <a:rPr lang="en-GB" smtClean="0"/>
              <a:t>‹#›</a:t>
            </a:fld>
            <a:endParaRPr lang="en-GB"/>
          </a:p>
        </p:txBody>
      </p:sp>
    </p:spTree>
    <p:extLst>
      <p:ext uri="{BB962C8B-B14F-4D97-AF65-F5344CB8AC3E}">
        <p14:creationId xmlns:p14="http://schemas.microsoft.com/office/powerpoint/2010/main" val="50034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E4E08-3B81-F2D2-0795-F68747F3CC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35D2405-C689-6F7F-DE57-D7CD0065F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DC21BB5-4FD1-FF9B-2C50-8D35D67DF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9851B7-F2AB-0F2D-C127-5621CD0B26A0}"/>
              </a:ext>
            </a:extLst>
          </p:cNvPr>
          <p:cNvSpPr>
            <a:spLocks noGrp="1"/>
          </p:cNvSpPr>
          <p:nvPr>
            <p:ph type="dt" sz="half" idx="10"/>
          </p:nvPr>
        </p:nvSpPr>
        <p:spPr/>
        <p:txBody>
          <a:bodyPr/>
          <a:lstStyle/>
          <a:p>
            <a:fld id="{8D9F4A9E-9FFA-DC43-8CAB-5436BF37A0C9}" type="datetimeFigureOut">
              <a:rPr lang="en-GB" smtClean="0"/>
              <a:t>24/11/2025</a:t>
            </a:fld>
            <a:endParaRPr lang="en-GB"/>
          </a:p>
        </p:txBody>
      </p:sp>
      <p:sp>
        <p:nvSpPr>
          <p:cNvPr id="6" name="Footer Placeholder 5">
            <a:extLst>
              <a:ext uri="{FF2B5EF4-FFF2-40B4-BE49-F238E27FC236}">
                <a16:creationId xmlns:a16="http://schemas.microsoft.com/office/drawing/2014/main" id="{3341F83E-86B5-5FFB-A8D3-4F72C5CF26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FF4404-B1D2-3282-52C2-9746D83646A8}"/>
              </a:ext>
            </a:extLst>
          </p:cNvPr>
          <p:cNvSpPr>
            <a:spLocks noGrp="1"/>
          </p:cNvSpPr>
          <p:nvPr>
            <p:ph type="sldNum" sz="quarter" idx="12"/>
          </p:nvPr>
        </p:nvSpPr>
        <p:spPr/>
        <p:txBody>
          <a:bodyPr/>
          <a:lstStyle/>
          <a:p>
            <a:fld id="{75BBE50B-0054-864F-8D76-244583B6F4BF}" type="slidenum">
              <a:rPr lang="en-GB" smtClean="0"/>
              <a:t>‹#›</a:t>
            </a:fld>
            <a:endParaRPr lang="en-GB"/>
          </a:p>
        </p:txBody>
      </p:sp>
    </p:spTree>
    <p:extLst>
      <p:ext uri="{BB962C8B-B14F-4D97-AF65-F5344CB8AC3E}">
        <p14:creationId xmlns:p14="http://schemas.microsoft.com/office/powerpoint/2010/main" val="374468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07FD4-D9F6-C766-AF13-1A15CE96B7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BCA65BC-E5BB-9C35-95E7-12C73C1FCE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780CCA-30E2-9F1B-68FB-7E1A45B7B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687AE6-7953-4FD5-CB14-F68016EC0480}"/>
              </a:ext>
            </a:extLst>
          </p:cNvPr>
          <p:cNvSpPr>
            <a:spLocks noGrp="1"/>
          </p:cNvSpPr>
          <p:nvPr>
            <p:ph type="dt" sz="half" idx="10"/>
          </p:nvPr>
        </p:nvSpPr>
        <p:spPr/>
        <p:txBody>
          <a:bodyPr/>
          <a:lstStyle/>
          <a:p>
            <a:fld id="{8D9F4A9E-9FFA-DC43-8CAB-5436BF37A0C9}" type="datetimeFigureOut">
              <a:rPr lang="en-GB" smtClean="0"/>
              <a:t>24/11/2025</a:t>
            </a:fld>
            <a:endParaRPr lang="en-GB"/>
          </a:p>
        </p:txBody>
      </p:sp>
      <p:sp>
        <p:nvSpPr>
          <p:cNvPr id="6" name="Footer Placeholder 5">
            <a:extLst>
              <a:ext uri="{FF2B5EF4-FFF2-40B4-BE49-F238E27FC236}">
                <a16:creationId xmlns:a16="http://schemas.microsoft.com/office/drawing/2014/main" id="{D82D6EF6-80B9-47C0-7AE8-4BFA605CC3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98B9E0-3CF1-28F1-3696-59EA3D713954}"/>
              </a:ext>
            </a:extLst>
          </p:cNvPr>
          <p:cNvSpPr>
            <a:spLocks noGrp="1"/>
          </p:cNvSpPr>
          <p:nvPr>
            <p:ph type="sldNum" sz="quarter" idx="12"/>
          </p:nvPr>
        </p:nvSpPr>
        <p:spPr/>
        <p:txBody>
          <a:bodyPr/>
          <a:lstStyle/>
          <a:p>
            <a:fld id="{75BBE50B-0054-864F-8D76-244583B6F4BF}" type="slidenum">
              <a:rPr lang="en-GB" smtClean="0"/>
              <a:t>‹#›</a:t>
            </a:fld>
            <a:endParaRPr lang="en-GB"/>
          </a:p>
        </p:txBody>
      </p:sp>
    </p:spTree>
    <p:extLst>
      <p:ext uri="{BB962C8B-B14F-4D97-AF65-F5344CB8AC3E}">
        <p14:creationId xmlns:p14="http://schemas.microsoft.com/office/powerpoint/2010/main" val="254111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0E9556-DE62-08EC-9075-04D8171B3B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DED384A-000E-7C9C-2CF7-77EF293394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E714EF-5AB6-3106-83AB-9A14D1417A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F4A9E-9FFA-DC43-8CAB-5436BF37A0C9}" type="datetimeFigureOut">
              <a:rPr lang="en-GB" smtClean="0"/>
              <a:t>24/11/2025</a:t>
            </a:fld>
            <a:endParaRPr lang="en-GB"/>
          </a:p>
        </p:txBody>
      </p:sp>
      <p:sp>
        <p:nvSpPr>
          <p:cNvPr id="5" name="Footer Placeholder 4">
            <a:extLst>
              <a:ext uri="{FF2B5EF4-FFF2-40B4-BE49-F238E27FC236}">
                <a16:creationId xmlns:a16="http://schemas.microsoft.com/office/drawing/2014/main" id="{85ABBB0E-FAD8-8DFA-F38B-578FB4DAD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F0A185B-5D4F-056E-D807-1DC2481536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BE50B-0054-864F-8D76-244583B6F4BF}" type="slidenum">
              <a:rPr lang="en-GB" smtClean="0"/>
              <a:t>‹#›</a:t>
            </a:fld>
            <a:endParaRPr lang="en-GB"/>
          </a:p>
        </p:txBody>
      </p:sp>
    </p:spTree>
    <p:extLst>
      <p:ext uri="{BB962C8B-B14F-4D97-AF65-F5344CB8AC3E}">
        <p14:creationId xmlns:p14="http://schemas.microsoft.com/office/powerpoint/2010/main" val="2221026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ur03.safelinks.protection.outlook.com/?url=https%3A%2F%2Fgo-gn.net%2Fregister-2%2F&amp;data=05%7C02%7Cj.atenas%40uos.ac.uk%7Cc868a517e0d749883dfd08de21ed80e2%7Cee265dd904ad41b7b409e6699705d35d%7C0%7C0%7C638985501174065554%7CUnknown%7CTWFpbGZsb3d8eyJFbXB0eU1hcGkiOnRydWUsIlYiOiIwLjAuMDAwMCIsIlAiOiJXaW4zMiIsIkFOIjoiTWFpbCIsIldUIjoyfQ%3D%3D%7C0%7C%7C%7C&amp;sdata=hHn6KE6eoMkLTT41Rfwm4LKUJLhyt8fcYynFsyICFvQ%3D&amp;reserved=0"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21DF7-8F7C-DE1A-BEA2-5733A5997760}"/>
              </a:ext>
            </a:extLst>
          </p:cNvPr>
          <p:cNvSpPr>
            <a:spLocks noGrp="1"/>
          </p:cNvSpPr>
          <p:nvPr>
            <p:ph type="ctrTitle"/>
          </p:nvPr>
        </p:nvSpPr>
        <p:spPr/>
        <p:txBody>
          <a:bodyPr>
            <a:noAutofit/>
          </a:bodyPr>
          <a:lstStyle/>
          <a:p>
            <a:r>
              <a:rPr lang="en-GB" sz="4400" dirty="0" err="1"/>
              <a:t>Hacia</a:t>
            </a:r>
            <a:r>
              <a:rPr lang="en-GB" sz="4400" dirty="0"/>
              <a:t> </a:t>
            </a:r>
            <a:r>
              <a:rPr lang="en-GB" sz="4400" dirty="0" err="1"/>
              <a:t>una</a:t>
            </a:r>
            <a:r>
              <a:rPr lang="en-GB" sz="4400" dirty="0"/>
              <a:t> </a:t>
            </a:r>
            <a:r>
              <a:rPr lang="en-GB" sz="4400" dirty="0" err="1"/>
              <a:t>hoja</a:t>
            </a:r>
            <a:r>
              <a:rPr lang="en-GB" sz="4400" dirty="0"/>
              <a:t> de </a:t>
            </a:r>
            <a:r>
              <a:rPr lang="en-GB" sz="4400" dirty="0" err="1"/>
              <a:t>ruta</a:t>
            </a:r>
            <a:r>
              <a:rPr lang="en-GB" sz="4400" dirty="0"/>
              <a:t> </a:t>
            </a:r>
            <a:r>
              <a:rPr lang="en-GB" sz="4400" dirty="0" err="1"/>
              <a:t>latinoamericana</a:t>
            </a:r>
            <a:r>
              <a:rPr lang="en-GB" sz="4400" dirty="0"/>
              <a:t> para la </a:t>
            </a:r>
            <a:r>
              <a:rPr lang="en-GB" sz="4400" dirty="0" err="1"/>
              <a:t>cooperación</a:t>
            </a:r>
            <a:r>
              <a:rPr lang="en-GB" sz="4400" dirty="0"/>
              <a:t> digital y la </a:t>
            </a:r>
            <a:r>
              <a:rPr lang="en-GB" sz="4400" dirty="0" err="1"/>
              <a:t>ciencia</a:t>
            </a:r>
            <a:r>
              <a:rPr lang="en-GB" sz="4400" dirty="0"/>
              <a:t> </a:t>
            </a:r>
            <a:r>
              <a:rPr lang="en-GB" sz="4400" dirty="0" err="1"/>
              <a:t>abierta</a:t>
            </a:r>
            <a:r>
              <a:rPr lang="en-GB" sz="4400" dirty="0"/>
              <a:t>: </a:t>
            </a:r>
            <a:r>
              <a:rPr lang="en-GB" sz="4400" dirty="0" err="1"/>
              <a:t>articulando</a:t>
            </a:r>
            <a:r>
              <a:rPr lang="en-GB" sz="4400" dirty="0"/>
              <a:t> </a:t>
            </a:r>
            <a:r>
              <a:rPr lang="en-GB" sz="4400" dirty="0" err="1"/>
              <a:t>prioridades</a:t>
            </a:r>
            <a:r>
              <a:rPr lang="en-GB" sz="4400" dirty="0"/>
              <a:t> </a:t>
            </a:r>
            <a:r>
              <a:rPr lang="en-GB" sz="4400" dirty="0" err="1"/>
              <a:t>científicas</a:t>
            </a:r>
            <a:r>
              <a:rPr lang="en-GB" sz="4400" dirty="0"/>
              <a:t> </a:t>
            </a:r>
            <a:r>
              <a:rPr lang="en-GB" sz="4400" dirty="0" err="1"/>
              <a:t>nacionales</a:t>
            </a:r>
            <a:r>
              <a:rPr lang="en-GB" sz="4400" dirty="0"/>
              <a:t> y </a:t>
            </a:r>
            <a:r>
              <a:rPr lang="en-GB" sz="4400" dirty="0" err="1"/>
              <a:t>regionales</a:t>
            </a:r>
            <a:endParaRPr lang="en-GB" sz="4400" dirty="0"/>
          </a:p>
        </p:txBody>
      </p:sp>
      <p:sp>
        <p:nvSpPr>
          <p:cNvPr id="3" name="Subtitle 2">
            <a:extLst>
              <a:ext uri="{FF2B5EF4-FFF2-40B4-BE49-F238E27FC236}">
                <a16:creationId xmlns:a16="http://schemas.microsoft.com/office/drawing/2014/main" id="{702A6C80-ADA3-25DA-535A-61512A23163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3605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935D041-5AC0-DCC6-1BF6-0A7204DFA95E}"/>
              </a:ext>
            </a:extLst>
          </p:cNvPr>
          <p:cNvPicPr>
            <a:picLocks noGrp="1" noChangeAspect="1"/>
          </p:cNvPicPr>
          <p:nvPr>
            <p:ph idx="1"/>
          </p:nvPr>
        </p:nvPicPr>
        <p:blipFill>
          <a:blip r:embed="rId2"/>
          <a:stretch>
            <a:fillRect/>
          </a:stretch>
        </p:blipFill>
        <p:spPr>
          <a:xfrm>
            <a:off x="228256" y="612400"/>
            <a:ext cx="3094316" cy="1050324"/>
          </a:xfrm>
        </p:spPr>
      </p:pic>
      <p:pic>
        <p:nvPicPr>
          <p:cNvPr id="9" name="image15.png">
            <a:extLst>
              <a:ext uri="{FF2B5EF4-FFF2-40B4-BE49-F238E27FC236}">
                <a16:creationId xmlns:a16="http://schemas.microsoft.com/office/drawing/2014/main" id="{15408037-98A3-381A-48FD-C6E3AE64765E}"/>
              </a:ext>
            </a:extLst>
          </p:cNvPr>
          <p:cNvPicPr>
            <a:picLocks noChangeAspect="1"/>
          </p:cNvPicPr>
          <p:nvPr/>
        </p:nvPicPr>
        <p:blipFill>
          <a:blip r:embed="rId3"/>
          <a:srcRect/>
          <a:stretch>
            <a:fillRect/>
          </a:stretch>
        </p:blipFill>
        <p:spPr>
          <a:xfrm>
            <a:off x="6727272" y="88803"/>
            <a:ext cx="5056540" cy="6372000"/>
          </a:xfrm>
          <a:prstGeom prst="rect">
            <a:avLst/>
          </a:prstGeom>
          <a:ln/>
        </p:spPr>
      </p:pic>
      <p:pic>
        <p:nvPicPr>
          <p:cNvPr id="11" name="Picture 10">
            <a:extLst>
              <a:ext uri="{FF2B5EF4-FFF2-40B4-BE49-F238E27FC236}">
                <a16:creationId xmlns:a16="http://schemas.microsoft.com/office/drawing/2014/main" id="{21466E7B-12F8-9457-89BF-869AA0481D6E}"/>
              </a:ext>
            </a:extLst>
          </p:cNvPr>
          <p:cNvPicPr>
            <a:picLocks noChangeAspect="1"/>
          </p:cNvPicPr>
          <p:nvPr/>
        </p:nvPicPr>
        <p:blipFill>
          <a:blip r:embed="rId4"/>
          <a:stretch>
            <a:fillRect/>
          </a:stretch>
        </p:blipFill>
        <p:spPr>
          <a:xfrm>
            <a:off x="228256" y="1631092"/>
            <a:ext cx="1658417" cy="983733"/>
          </a:xfrm>
          <a:prstGeom prst="rect">
            <a:avLst/>
          </a:prstGeom>
        </p:spPr>
      </p:pic>
      <p:pic>
        <p:nvPicPr>
          <p:cNvPr id="13" name="Picture 12">
            <a:extLst>
              <a:ext uri="{FF2B5EF4-FFF2-40B4-BE49-F238E27FC236}">
                <a16:creationId xmlns:a16="http://schemas.microsoft.com/office/drawing/2014/main" id="{FF6FB847-738A-C213-3BA9-2900C67861F2}"/>
              </a:ext>
            </a:extLst>
          </p:cNvPr>
          <p:cNvPicPr>
            <a:picLocks noChangeAspect="1"/>
          </p:cNvPicPr>
          <p:nvPr/>
        </p:nvPicPr>
        <p:blipFill>
          <a:blip r:embed="rId5"/>
          <a:stretch>
            <a:fillRect/>
          </a:stretch>
        </p:blipFill>
        <p:spPr>
          <a:xfrm>
            <a:off x="228256" y="2716345"/>
            <a:ext cx="3404720" cy="1151845"/>
          </a:xfrm>
          <a:prstGeom prst="rect">
            <a:avLst/>
          </a:prstGeom>
        </p:spPr>
      </p:pic>
      <p:pic>
        <p:nvPicPr>
          <p:cNvPr id="15" name="Picture 14">
            <a:extLst>
              <a:ext uri="{FF2B5EF4-FFF2-40B4-BE49-F238E27FC236}">
                <a16:creationId xmlns:a16="http://schemas.microsoft.com/office/drawing/2014/main" id="{EFCB8E75-58DF-E1F7-019C-4A635EDA644A}"/>
              </a:ext>
            </a:extLst>
          </p:cNvPr>
          <p:cNvPicPr>
            <a:picLocks noChangeAspect="1"/>
          </p:cNvPicPr>
          <p:nvPr/>
        </p:nvPicPr>
        <p:blipFill>
          <a:blip r:embed="rId6"/>
          <a:stretch>
            <a:fillRect/>
          </a:stretch>
        </p:blipFill>
        <p:spPr>
          <a:xfrm>
            <a:off x="228256" y="3868191"/>
            <a:ext cx="2992477" cy="1155748"/>
          </a:xfrm>
          <a:prstGeom prst="rect">
            <a:avLst/>
          </a:prstGeom>
        </p:spPr>
      </p:pic>
      <p:pic>
        <p:nvPicPr>
          <p:cNvPr id="17" name="Picture 16">
            <a:extLst>
              <a:ext uri="{FF2B5EF4-FFF2-40B4-BE49-F238E27FC236}">
                <a16:creationId xmlns:a16="http://schemas.microsoft.com/office/drawing/2014/main" id="{E63B4E65-1CBB-537A-9841-97B61CFE6EF3}"/>
              </a:ext>
            </a:extLst>
          </p:cNvPr>
          <p:cNvPicPr>
            <a:picLocks noChangeAspect="1"/>
          </p:cNvPicPr>
          <p:nvPr/>
        </p:nvPicPr>
        <p:blipFill>
          <a:blip r:embed="rId7"/>
          <a:stretch>
            <a:fillRect/>
          </a:stretch>
        </p:blipFill>
        <p:spPr>
          <a:xfrm>
            <a:off x="228256" y="5023939"/>
            <a:ext cx="2628739" cy="1007979"/>
          </a:xfrm>
          <a:prstGeom prst="rect">
            <a:avLst/>
          </a:prstGeom>
        </p:spPr>
      </p:pic>
      <p:sp>
        <p:nvSpPr>
          <p:cNvPr id="18" name="TextBox 17">
            <a:extLst>
              <a:ext uri="{FF2B5EF4-FFF2-40B4-BE49-F238E27FC236}">
                <a16:creationId xmlns:a16="http://schemas.microsoft.com/office/drawing/2014/main" id="{4A6AC71B-97E5-C354-6555-204823424756}"/>
              </a:ext>
            </a:extLst>
          </p:cNvPr>
          <p:cNvSpPr txBox="1"/>
          <p:nvPr/>
        </p:nvSpPr>
        <p:spPr>
          <a:xfrm>
            <a:off x="324091" y="312516"/>
            <a:ext cx="3889094" cy="307777"/>
          </a:xfrm>
          <a:prstGeom prst="rect">
            <a:avLst/>
          </a:prstGeom>
          <a:noFill/>
        </p:spPr>
        <p:txBody>
          <a:bodyPr wrap="square" rtlCol="0">
            <a:spAutoFit/>
          </a:bodyPr>
          <a:lstStyle/>
          <a:p>
            <a:r>
              <a:rPr lang="en-GB" sz="1400" b="1" dirty="0">
                <a:solidFill>
                  <a:srgbClr val="333333"/>
                </a:solidFill>
                <a:latin typeface="Arial" panose="020B0604020202020204" pitchFamily="34" charset="0"/>
                <a:cs typeface="Arial" panose="020B0604020202020204" pitchFamily="34" charset="0"/>
              </a:rPr>
              <a:t>UNESCO </a:t>
            </a:r>
            <a:r>
              <a:rPr lang="en-GB" sz="1400" b="1" i="0" dirty="0">
                <a:solidFill>
                  <a:srgbClr val="333333"/>
                </a:solidFill>
                <a:effectLst/>
                <a:latin typeface="Arial" panose="020B0604020202020204" pitchFamily="34" charset="0"/>
                <a:cs typeface="Arial" panose="020B0604020202020204" pitchFamily="34" charset="0"/>
              </a:rPr>
              <a:t>Dubai Declaration on OER</a:t>
            </a:r>
            <a:endParaRPr lang="en-GB" sz="1400" dirty="0">
              <a:latin typeface="Arial" panose="020B0604020202020204" pitchFamily="34" charset="0"/>
              <a:cs typeface="Arial" panose="020B0604020202020204" pitchFamily="34" charset="0"/>
            </a:endParaRPr>
          </a:p>
        </p:txBody>
      </p:sp>
      <p:pic>
        <p:nvPicPr>
          <p:cNvPr id="1026" name="Picture 2" descr="Leave No One Behind | Joint SDG Fund">
            <a:extLst>
              <a:ext uri="{FF2B5EF4-FFF2-40B4-BE49-F238E27FC236}">
                <a16:creationId xmlns:a16="http://schemas.microsoft.com/office/drawing/2014/main" id="{57170CBE-8689-D8B3-8F94-72F7726D57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3089" y="2614825"/>
            <a:ext cx="2746860" cy="183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618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C361D-DFA1-A139-7881-E96BAE35253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84627BB4-BE31-E60B-6047-DFDFAAAD959D}"/>
              </a:ext>
            </a:extLst>
          </p:cNvPr>
          <p:cNvSpPr txBox="1"/>
          <p:nvPr/>
        </p:nvSpPr>
        <p:spPr>
          <a:xfrm>
            <a:off x="784552" y="1362819"/>
            <a:ext cx="11031211" cy="4514762"/>
          </a:xfrm>
          <a:prstGeom prst="rect">
            <a:avLst/>
          </a:prstGeom>
        </p:spPr>
        <p:txBody>
          <a:bodyPr wrap="square" lIns="0" tIns="0" rIns="0" bIns="0" rtlCol="0" anchor="t">
            <a:spAutoFit/>
          </a:bodyPr>
          <a:lstStyle/>
          <a:p>
            <a:pPr marL="190510" indent="-190510">
              <a:buFont typeface="Arial"/>
              <a:buChar char="•"/>
            </a:pPr>
            <a:endParaRPr lang="en-US" sz="2667" dirty="0">
              <a:solidFill>
                <a:srgbClr val="FFFFFF"/>
              </a:solidFill>
              <a:latin typeface="Aptos"/>
              <a:ea typeface="Calibri"/>
              <a:cs typeface="Calibri"/>
            </a:endParaRPr>
          </a:p>
          <a:p>
            <a:pPr marL="190510" indent="-190510">
              <a:buFont typeface="Arial"/>
              <a:buChar char="•"/>
            </a:pPr>
            <a:r>
              <a:rPr lang="es-ES_tradnl" sz="2667" b="1" dirty="0">
                <a:latin typeface="Calibri" panose="020F0502020204030204" pitchFamily="34" charset="0"/>
                <a:ea typeface="+mn-lt"/>
                <a:cs typeface="Calibri" panose="020F0502020204030204" pitchFamily="34" charset="0"/>
                <a:sym typeface="29LT Bukra"/>
              </a:rPr>
              <a:t>Ejes estratégicos</a:t>
            </a:r>
            <a:r>
              <a:rPr lang="es-ES_tradnl" sz="2667" dirty="0">
                <a:latin typeface="Calibri" panose="020F0502020204030204" pitchFamily="34" charset="0"/>
                <a:ea typeface="+mn-lt"/>
                <a:cs typeface="Calibri" panose="020F0502020204030204" pitchFamily="34" charset="0"/>
                <a:sym typeface="29LT Bukra"/>
              </a:rPr>
              <a:t>:</a:t>
            </a:r>
            <a:endParaRPr lang="es-ES_tradnl" sz="2667" dirty="0">
              <a:latin typeface="Calibri" panose="020F0502020204030204" pitchFamily="34" charset="0"/>
              <a:ea typeface="Calibri"/>
              <a:cs typeface="Calibri" panose="020F0502020204030204" pitchFamily="34" charset="0"/>
            </a:endParaRPr>
          </a:p>
          <a:p>
            <a:pPr marL="495325" lvl="1" indent="-190510">
              <a:buFont typeface="Courier New"/>
              <a:buChar char="o"/>
            </a:pPr>
            <a:r>
              <a:rPr lang="es-ES_tradnl" sz="2667" dirty="0">
                <a:latin typeface="Calibri" panose="020F0502020204030204" pitchFamily="34" charset="0"/>
                <a:ea typeface="+mn-lt"/>
                <a:cs typeface="Calibri" panose="020F0502020204030204" pitchFamily="34" charset="0"/>
                <a:sym typeface="29LT Bukra"/>
              </a:rPr>
              <a:t>Armonización de normativas.</a:t>
            </a:r>
            <a:endParaRPr lang="es-ES_tradnl" sz="2667" dirty="0">
              <a:latin typeface="Calibri" panose="020F0502020204030204" pitchFamily="34" charset="0"/>
              <a:ea typeface="+mn-lt"/>
              <a:cs typeface="Calibri" panose="020F0502020204030204" pitchFamily="34" charset="0"/>
            </a:endParaRPr>
          </a:p>
          <a:p>
            <a:pPr marL="495325" lvl="1" indent="-190510">
              <a:buFont typeface="Courier New"/>
              <a:buChar char="o"/>
            </a:pPr>
            <a:r>
              <a:rPr lang="es-ES_tradnl" sz="2667" dirty="0">
                <a:latin typeface="Calibri" panose="020F0502020204030204" pitchFamily="34" charset="0"/>
                <a:ea typeface="+mn-lt"/>
                <a:cs typeface="Calibri" panose="020F0502020204030204" pitchFamily="34" charset="0"/>
                <a:sym typeface="29LT Bukra"/>
              </a:rPr>
              <a:t>Interoperabilidad de infraestructuras digitales.</a:t>
            </a:r>
            <a:endParaRPr lang="es-ES_tradnl" sz="2667" dirty="0">
              <a:latin typeface="Calibri" panose="020F0502020204030204" pitchFamily="34" charset="0"/>
              <a:ea typeface="Calibri"/>
              <a:cs typeface="Calibri" panose="020F0502020204030204" pitchFamily="34" charset="0"/>
            </a:endParaRPr>
          </a:p>
          <a:p>
            <a:pPr marL="495325" lvl="1" indent="-190510">
              <a:buFont typeface="Courier New"/>
              <a:buChar char="o"/>
            </a:pPr>
            <a:r>
              <a:rPr lang="es-ES_tradnl" sz="2667" dirty="0">
                <a:latin typeface="Calibri" panose="020F0502020204030204" pitchFamily="34" charset="0"/>
                <a:ea typeface="+mn-lt"/>
                <a:cs typeface="Calibri" panose="020F0502020204030204" pitchFamily="34" charset="0"/>
                <a:sym typeface="29LT Bukra"/>
              </a:rPr>
              <a:t>Construcción de bienes públicos comunes.</a:t>
            </a:r>
          </a:p>
          <a:p>
            <a:pPr lvl="1"/>
            <a:endParaRPr lang="es-ES_tradnl" sz="2667" dirty="0">
              <a:latin typeface="Calibri" panose="020F0502020204030204" pitchFamily="34" charset="0"/>
              <a:ea typeface="+mn-lt"/>
              <a:cs typeface="Calibri" panose="020F0502020204030204" pitchFamily="34" charset="0"/>
            </a:endParaRPr>
          </a:p>
          <a:p>
            <a:pPr marL="190510" indent="-190510">
              <a:buFont typeface="Arial"/>
              <a:buChar char="•"/>
            </a:pPr>
            <a:r>
              <a:rPr lang="es-ES_tradnl" sz="2667" b="1" dirty="0">
                <a:latin typeface="Calibri" panose="020F0502020204030204" pitchFamily="34" charset="0"/>
                <a:ea typeface="+mn-lt"/>
                <a:cs typeface="Calibri" panose="020F0502020204030204" pitchFamily="34" charset="0"/>
                <a:sym typeface="29LT Bukra"/>
              </a:rPr>
              <a:t>Potencial impacto</a:t>
            </a:r>
            <a:r>
              <a:rPr lang="es-ES_tradnl" sz="2667" dirty="0">
                <a:latin typeface="Calibri" panose="020F0502020204030204" pitchFamily="34" charset="0"/>
                <a:ea typeface="+mn-lt"/>
                <a:cs typeface="Calibri" panose="020F0502020204030204" pitchFamily="34" charset="0"/>
                <a:sym typeface="29LT Bukra"/>
              </a:rPr>
              <a:t>:</a:t>
            </a:r>
            <a:endParaRPr lang="es-ES_tradnl" sz="2667" dirty="0">
              <a:latin typeface="Calibri" panose="020F0502020204030204" pitchFamily="34" charset="0"/>
              <a:ea typeface="+mn-lt"/>
              <a:cs typeface="Calibri" panose="020F0502020204030204" pitchFamily="34" charset="0"/>
            </a:endParaRPr>
          </a:p>
          <a:p>
            <a:pPr marL="495325" lvl="1" indent="-190510">
              <a:buFont typeface="Courier New"/>
              <a:buChar char="o"/>
            </a:pPr>
            <a:r>
              <a:rPr lang="es-ES_tradnl" sz="2667" dirty="0">
                <a:latin typeface="Calibri" panose="020F0502020204030204" pitchFamily="34" charset="0"/>
                <a:ea typeface="+mn-lt"/>
                <a:cs typeface="Calibri" panose="020F0502020204030204" pitchFamily="34" charset="0"/>
                <a:sym typeface="29LT Bukra"/>
              </a:rPr>
              <a:t>Mayor cooperación científica regional.</a:t>
            </a:r>
            <a:endParaRPr lang="es-ES_tradnl" sz="2667" dirty="0">
              <a:latin typeface="Calibri" panose="020F0502020204030204" pitchFamily="34" charset="0"/>
              <a:ea typeface="Calibri"/>
              <a:cs typeface="Calibri" panose="020F0502020204030204" pitchFamily="34" charset="0"/>
            </a:endParaRPr>
          </a:p>
          <a:p>
            <a:pPr marL="495325" lvl="1" indent="-190510">
              <a:buFont typeface="Courier New"/>
              <a:buChar char="o"/>
            </a:pPr>
            <a:r>
              <a:rPr lang="es-ES_tradnl" sz="2667" dirty="0">
                <a:latin typeface="Calibri" panose="020F0502020204030204" pitchFamily="34" charset="0"/>
                <a:ea typeface="+mn-lt"/>
                <a:cs typeface="Calibri" panose="020F0502020204030204" pitchFamily="34" charset="0"/>
                <a:sym typeface="29LT Bukra"/>
              </a:rPr>
              <a:t>Generación de redes de confianza y colaboración.</a:t>
            </a:r>
            <a:endParaRPr lang="es-ES_tradnl" sz="2667" dirty="0">
              <a:latin typeface="Calibri" panose="020F0502020204030204" pitchFamily="34" charset="0"/>
              <a:ea typeface="Calibri"/>
              <a:cs typeface="Calibri" panose="020F0502020204030204" pitchFamily="34" charset="0"/>
            </a:endParaRPr>
          </a:p>
          <a:p>
            <a:pPr marL="495325" lvl="1" indent="-190510">
              <a:buFont typeface="Courier New"/>
              <a:buChar char="o"/>
            </a:pPr>
            <a:r>
              <a:rPr lang="es-ES_tradnl" sz="2667" dirty="0">
                <a:latin typeface="Calibri" panose="020F0502020204030204" pitchFamily="34" charset="0"/>
                <a:ea typeface="+mn-lt"/>
                <a:cs typeface="Calibri" panose="020F0502020204030204" pitchFamily="34" charset="0"/>
                <a:sym typeface="29LT Bukra"/>
              </a:rPr>
              <a:t>Transferencia de conocimientos y acceso equitativo.</a:t>
            </a:r>
            <a:endParaRPr lang="es-ES_tradnl" sz="2667" dirty="0">
              <a:latin typeface="Calibri" panose="020F0502020204030204" pitchFamily="34" charset="0"/>
              <a:ea typeface="+mn-lt"/>
              <a:cs typeface="Calibri" panose="020F0502020204030204" pitchFamily="34" charset="0"/>
            </a:endParaRPr>
          </a:p>
          <a:p>
            <a:pPr marL="495325" lvl="1" indent="-190510">
              <a:buFont typeface="Courier New"/>
              <a:buChar char="o"/>
            </a:pPr>
            <a:r>
              <a:rPr lang="es-ES_tradnl" sz="2667" dirty="0">
                <a:latin typeface="Calibri" panose="020F0502020204030204" pitchFamily="34" charset="0"/>
                <a:ea typeface="+mn-lt"/>
                <a:cs typeface="Calibri" panose="020F0502020204030204" pitchFamily="34" charset="0"/>
                <a:sym typeface="29LT Bukra"/>
              </a:rPr>
              <a:t>Fortalecimiento de la soberanía científica y tecnológica de la región.</a:t>
            </a:r>
            <a:endParaRPr lang="es-ES_tradnl" sz="2667" dirty="0">
              <a:latin typeface="Calibri" panose="020F0502020204030204" pitchFamily="34" charset="0"/>
              <a:ea typeface="+mn-lt"/>
              <a:cs typeface="Calibri" panose="020F0502020204030204" pitchFamily="34" charset="0"/>
            </a:endParaRPr>
          </a:p>
        </p:txBody>
      </p:sp>
      <p:sp>
        <p:nvSpPr>
          <p:cNvPr id="5" name="TextBox 5">
            <a:extLst>
              <a:ext uri="{FF2B5EF4-FFF2-40B4-BE49-F238E27FC236}">
                <a16:creationId xmlns:a16="http://schemas.microsoft.com/office/drawing/2014/main" id="{4FFF2E6E-5102-95F6-F199-02EC6C7643B4}"/>
              </a:ext>
            </a:extLst>
          </p:cNvPr>
          <p:cNvSpPr txBox="1"/>
          <p:nvPr/>
        </p:nvSpPr>
        <p:spPr>
          <a:xfrm>
            <a:off x="978721" y="207350"/>
            <a:ext cx="10072716" cy="846899"/>
          </a:xfrm>
          <a:prstGeom prst="rect">
            <a:avLst/>
          </a:prstGeom>
        </p:spPr>
        <p:txBody>
          <a:bodyPr wrap="square" lIns="0" tIns="0" rIns="0" bIns="0" rtlCol="0" anchor="t">
            <a:spAutoFit/>
          </a:bodyPr>
          <a:lstStyle/>
          <a:p>
            <a:pPr algn="ctr">
              <a:lnSpc>
                <a:spcPts val="7740"/>
              </a:lnSpc>
            </a:pP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ECOSISTEMA DE LA CIENCIA ABIERTA</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412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54B1-6243-DBDF-DC5B-745751E1A3FA}"/>
              </a:ext>
            </a:extLst>
          </p:cNvPr>
          <p:cNvSpPr>
            <a:spLocks noGrp="1"/>
          </p:cNvSpPr>
          <p:nvPr>
            <p:ph type="title"/>
          </p:nvPr>
        </p:nvSpPr>
        <p:spPr/>
        <p:txBody>
          <a:bodyPr/>
          <a:lstStyle/>
          <a:p>
            <a:pPr algn="ctr"/>
            <a:r>
              <a:rPr lang="en-GB" i="1" dirty="0"/>
              <a:t>sin </a:t>
            </a:r>
            <a:r>
              <a:rPr lang="en-GB" i="1" dirty="0" err="1"/>
              <a:t>dejar</a:t>
            </a:r>
            <a:r>
              <a:rPr lang="en-GB" i="1" dirty="0"/>
              <a:t> a </a:t>
            </a:r>
            <a:r>
              <a:rPr lang="en-GB" i="1" dirty="0" err="1"/>
              <a:t>nadie</a:t>
            </a:r>
            <a:r>
              <a:rPr lang="en-GB" i="1" dirty="0"/>
              <a:t> </a:t>
            </a:r>
            <a:r>
              <a:rPr lang="en-GB" i="1" dirty="0" err="1"/>
              <a:t>atrás</a:t>
            </a:r>
            <a:endParaRPr lang="en-GB" dirty="0"/>
          </a:p>
        </p:txBody>
      </p:sp>
      <p:sp>
        <p:nvSpPr>
          <p:cNvPr id="3" name="Content Placeholder 2">
            <a:extLst>
              <a:ext uri="{FF2B5EF4-FFF2-40B4-BE49-F238E27FC236}">
                <a16:creationId xmlns:a16="http://schemas.microsoft.com/office/drawing/2014/main" id="{F8A9E16D-8075-69FA-1DB4-4854269112C3}"/>
              </a:ext>
            </a:extLst>
          </p:cNvPr>
          <p:cNvSpPr>
            <a:spLocks noGrp="1"/>
          </p:cNvSpPr>
          <p:nvPr>
            <p:ph idx="1"/>
          </p:nvPr>
        </p:nvSpPr>
        <p:spPr/>
        <p:txBody>
          <a:bodyPr/>
          <a:lstStyle/>
          <a:p>
            <a:pPr marL="0" indent="0" algn="ctr">
              <a:buNone/>
            </a:pPr>
            <a:r>
              <a:rPr lang="en-GB" i="1" dirty="0"/>
              <a:t>La </a:t>
            </a:r>
            <a:r>
              <a:rPr lang="en-GB" i="1" dirty="0" err="1"/>
              <a:t>ciencia</a:t>
            </a:r>
            <a:r>
              <a:rPr lang="en-GB" i="1" dirty="0"/>
              <a:t> </a:t>
            </a:r>
            <a:r>
              <a:rPr lang="en-GB" i="1" dirty="0" err="1"/>
              <a:t>abierta</a:t>
            </a:r>
            <a:r>
              <a:rPr lang="en-GB" i="1" dirty="0"/>
              <a:t> —la </a:t>
            </a:r>
            <a:r>
              <a:rPr lang="en-GB" i="1" dirty="0" err="1"/>
              <a:t>práctica</a:t>
            </a:r>
            <a:r>
              <a:rPr lang="en-GB" i="1" dirty="0"/>
              <a:t> de </a:t>
            </a:r>
            <a:r>
              <a:rPr lang="en-GB" i="1" dirty="0" err="1"/>
              <a:t>compartir</a:t>
            </a:r>
            <a:r>
              <a:rPr lang="en-GB" i="1" dirty="0"/>
              <a:t> </a:t>
            </a:r>
            <a:r>
              <a:rPr lang="en-GB" i="1" dirty="0" err="1"/>
              <a:t>ampliamente</a:t>
            </a:r>
            <a:r>
              <a:rPr lang="en-GB" i="1" dirty="0"/>
              <a:t> </a:t>
            </a:r>
            <a:r>
              <a:rPr lang="en-GB" i="1" dirty="0" err="1"/>
              <a:t>todas</a:t>
            </a:r>
            <a:r>
              <a:rPr lang="en-GB" i="1" dirty="0"/>
              <a:t> las </a:t>
            </a:r>
            <a:r>
              <a:rPr lang="en-GB" i="1" dirty="0" err="1"/>
              <a:t>formas</a:t>
            </a:r>
            <a:r>
              <a:rPr lang="en-GB" i="1" dirty="0"/>
              <a:t> de </a:t>
            </a:r>
            <a:r>
              <a:rPr lang="en-GB" i="1" dirty="0" err="1"/>
              <a:t>conocimiento</a:t>
            </a:r>
            <a:r>
              <a:rPr lang="en-GB" i="1" dirty="0"/>
              <a:t> </a:t>
            </a:r>
            <a:r>
              <a:rPr lang="en-GB" i="1" dirty="0" err="1"/>
              <a:t>científico</a:t>
            </a:r>
            <a:r>
              <a:rPr lang="en-GB" i="1" dirty="0"/>
              <a:t>— </a:t>
            </a:r>
            <a:r>
              <a:rPr lang="en-GB" i="1" dirty="0" err="1"/>
              <a:t>ofrece</a:t>
            </a:r>
            <a:r>
              <a:rPr lang="en-GB" i="1" dirty="0"/>
              <a:t> </a:t>
            </a:r>
            <a:r>
              <a:rPr lang="en-GB" i="1" dirty="0" err="1"/>
              <a:t>beneficios</a:t>
            </a:r>
            <a:r>
              <a:rPr lang="en-GB" i="1" dirty="0"/>
              <a:t> </a:t>
            </a:r>
            <a:r>
              <a:rPr lang="en-GB" i="1" dirty="0" err="1"/>
              <a:t>cruciales</a:t>
            </a:r>
            <a:r>
              <a:rPr lang="en-GB" i="1" dirty="0"/>
              <a:t> para la </a:t>
            </a:r>
            <a:r>
              <a:rPr lang="en-GB" i="1" dirty="0" err="1"/>
              <a:t>vitalidad</a:t>
            </a:r>
            <a:r>
              <a:rPr lang="en-GB" i="1" dirty="0"/>
              <a:t> de la </a:t>
            </a:r>
            <a:r>
              <a:rPr lang="en-GB" i="1" dirty="0" err="1"/>
              <a:t>investigación</a:t>
            </a:r>
            <a:r>
              <a:rPr lang="en-GB" i="1" dirty="0"/>
              <a:t>, para </a:t>
            </a:r>
            <a:r>
              <a:rPr lang="en-GB" i="1" dirty="0" err="1"/>
              <a:t>conectar</a:t>
            </a:r>
            <a:r>
              <a:rPr lang="en-GB" i="1" dirty="0"/>
              <a:t> la </a:t>
            </a:r>
            <a:r>
              <a:rPr lang="en-GB" i="1" dirty="0" err="1"/>
              <a:t>ciencia</a:t>
            </a:r>
            <a:r>
              <a:rPr lang="en-GB" i="1" dirty="0"/>
              <a:t> con </a:t>
            </a:r>
            <a:r>
              <a:rPr lang="en-GB" i="1" dirty="0" err="1"/>
              <a:t>los</a:t>
            </a:r>
            <a:r>
              <a:rPr lang="en-GB" i="1" dirty="0"/>
              <a:t> </a:t>
            </a:r>
            <a:r>
              <a:rPr lang="en-GB" i="1" dirty="0" err="1"/>
              <a:t>responsables</a:t>
            </a:r>
            <a:r>
              <a:rPr lang="en-GB" i="1" dirty="0"/>
              <a:t> </a:t>
            </a:r>
            <a:r>
              <a:rPr lang="en-GB" i="1" dirty="0" err="1"/>
              <a:t>políticos</a:t>
            </a:r>
            <a:r>
              <a:rPr lang="en-GB" i="1" dirty="0"/>
              <a:t> y la </a:t>
            </a:r>
            <a:r>
              <a:rPr lang="en-GB" i="1" dirty="0" err="1"/>
              <a:t>sociedad</a:t>
            </a:r>
            <a:r>
              <a:rPr lang="en-GB" i="1" dirty="0"/>
              <a:t>, y para </a:t>
            </a:r>
            <a:r>
              <a:rPr lang="en-GB" i="1" dirty="0" err="1"/>
              <a:t>abordar</a:t>
            </a:r>
            <a:r>
              <a:rPr lang="en-GB" i="1" dirty="0"/>
              <a:t> la </a:t>
            </a:r>
            <a:r>
              <a:rPr lang="en-GB" i="1" dirty="0" err="1"/>
              <a:t>desigualdad</a:t>
            </a:r>
            <a:r>
              <a:rPr lang="en-GB" i="1" dirty="0"/>
              <a:t> global. Sin embargo, las barreras </a:t>
            </a:r>
            <a:r>
              <a:rPr lang="en-GB" i="1" dirty="0" err="1"/>
              <a:t>mundiales</a:t>
            </a:r>
            <a:r>
              <a:rPr lang="en-GB" i="1" dirty="0"/>
              <a:t> a la </a:t>
            </a:r>
            <a:r>
              <a:rPr lang="en-GB" i="1" dirty="0" err="1"/>
              <a:t>colaboración</a:t>
            </a:r>
            <a:r>
              <a:rPr lang="en-GB" i="1" dirty="0"/>
              <a:t> </a:t>
            </a:r>
            <a:r>
              <a:rPr lang="en-GB" i="1" dirty="0" err="1"/>
              <a:t>científica</a:t>
            </a:r>
            <a:r>
              <a:rPr lang="en-GB" i="1" dirty="0"/>
              <a:t> </a:t>
            </a:r>
            <a:r>
              <a:rPr lang="en-GB" i="1" dirty="0" err="1"/>
              <a:t>están</a:t>
            </a:r>
            <a:r>
              <a:rPr lang="en-GB" i="1" dirty="0"/>
              <a:t> </a:t>
            </a:r>
            <a:r>
              <a:rPr lang="en-GB" i="1" dirty="0" err="1"/>
              <a:t>aumentando</a:t>
            </a:r>
            <a:r>
              <a:rPr lang="en-GB" i="1" dirty="0"/>
              <a:t> </a:t>
            </a:r>
            <a:r>
              <a:rPr lang="en-GB" i="1" dirty="0" err="1"/>
              <a:t>en</a:t>
            </a:r>
            <a:r>
              <a:rPr lang="en-GB" i="1" dirty="0"/>
              <a:t> un </a:t>
            </a:r>
            <a:r>
              <a:rPr lang="en-GB" i="1" dirty="0" err="1"/>
              <a:t>contexto</a:t>
            </a:r>
            <a:r>
              <a:rPr lang="en-GB" i="1" dirty="0"/>
              <a:t> </a:t>
            </a:r>
            <a:r>
              <a:rPr lang="en-GB" i="1" dirty="0" err="1"/>
              <a:t>geopolítico</a:t>
            </a:r>
            <a:r>
              <a:rPr lang="en-GB" i="1" dirty="0"/>
              <a:t> y </a:t>
            </a:r>
            <a:r>
              <a:rPr lang="en-GB" i="1" dirty="0" err="1"/>
              <a:t>económico</a:t>
            </a:r>
            <a:r>
              <a:rPr lang="en-GB" i="1" dirty="0"/>
              <a:t> </a:t>
            </a:r>
            <a:r>
              <a:rPr lang="en-GB" i="1" dirty="0" err="1"/>
              <a:t>en</a:t>
            </a:r>
            <a:r>
              <a:rPr lang="en-GB" i="1" dirty="0"/>
              <a:t> </a:t>
            </a:r>
            <a:r>
              <a:rPr lang="en-GB" i="1" dirty="0" err="1"/>
              <a:t>rápida</a:t>
            </a:r>
            <a:r>
              <a:rPr lang="en-GB" i="1" dirty="0"/>
              <a:t> </a:t>
            </a:r>
            <a:r>
              <a:rPr lang="en-GB" i="1" dirty="0" err="1"/>
              <a:t>evolución</a:t>
            </a:r>
            <a:r>
              <a:rPr lang="en-GB" i="1" dirty="0"/>
              <a:t>. </a:t>
            </a:r>
            <a:r>
              <a:rPr lang="en-GB" i="1" dirty="0" err="1"/>
              <a:t>Hacemos</a:t>
            </a:r>
            <a:r>
              <a:rPr lang="en-GB" i="1" dirty="0"/>
              <a:t> un </a:t>
            </a:r>
            <a:r>
              <a:rPr lang="en-GB" i="1" dirty="0" err="1"/>
              <a:t>llamamiento</a:t>
            </a:r>
            <a:r>
              <a:rPr lang="en-GB" i="1" dirty="0"/>
              <a:t> a la </a:t>
            </a:r>
            <a:r>
              <a:rPr lang="en-GB" i="1" dirty="0" err="1"/>
              <a:t>comunidad</a:t>
            </a:r>
            <a:r>
              <a:rPr lang="en-GB" i="1" dirty="0"/>
              <a:t> global para que impulse </a:t>
            </a:r>
            <a:r>
              <a:rPr lang="en-GB" i="1" dirty="0" err="1"/>
              <a:t>activamente</a:t>
            </a:r>
            <a:r>
              <a:rPr lang="en-GB" i="1" dirty="0"/>
              <a:t> la </a:t>
            </a:r>
            <a:r>
              <a:rPr lang="en-GB" i="1" dirty="0" err="1"/>
              <a:t>ciencia</a:t>
            </a:r>
            <a:r>
              <a:rPr lang="en-GB" i="1" dirty="0"/>
              <a:t> </a:t>
            </a:r>
            <a:r>
              <a:rPr lang="en-GB" i="1" dirty="0" err="1"/>
              <a:t>abierta</a:t>
            </a:r>
            <a:r>
              <a:rPr lang="en-GB" i="1" dirty="0"/>
              <a:t> </a:t>
            </a:r>
            <a:r>
              <a:rPr lang="en-GB" i="1" dirty="0" err="1"/>
              <a:t>en</a:t>
            </a:r>
            <a:r>
              <a:rPr lang="en-GB" i="1" dirty="0"/>
              <a:t> </a:t>
            </a:r>
            <a:r>
              <a:rPr lang="en-GB" i="1" dirty="0" err="1"/>
              <a:t>beneficio</a:t>
            </a:r>
            <a:r>
              <a:rPr lang="en-GB" i="1" dirty="0"/>
              <a:t> de </a:t>
            </a:r>
            <a:r>
              <a:rPr lang="en-GB" i="1" dirty="0" err="1"/>
              <a:t>todos</a:t>
            </a:r>
            <a:r>
              <a:rPr lang="en-GB" i="1" dirty="0"/>
              <a:t>, sin </a:t>
            </a:r>
            <a:r>
              <a:rPr lang="en-GB" i="1" dirty="0" err="1"/>
              <a:t>dejar</a:t>
            </a:r>
            <a:r>
              <a:rPr lang="en-GB" i="1" dirty="0"/>
              <a:t> a </a:t>
            </a:r>
            <a:r>
              <a:rPr lang="en-GB" i="1" dirty="0" err="1"/>
              <a:t>nadie</a:t>
            </a:r>
            <a:r>
              <a:rPr lang="en-GB" i="1" dirty="0"/>
              <a:t> </a:t>
            </a:r>
            <a:r>
              <a:rPr lang="en-GB" i="1" dirty="0" err="1"/>
              <a:t>atrás</a:t>
            </a:r>
            <a:r>
              <a:rPr lang="en-GB" i="1" dirty="0"/>
              <a:t>. </a:t>
            </a:r>
          </a:p>
          <a:p>
            <a:pPr marL="0" indent="0" algn="ctr">
              <a:buNone/>
            </a:pPr>
            <a:r>
              <a:rPr lang="en-GB" dirty="0"/>
              <a:t>(Open Science Statement of the UN Scientific Advisory Board)</a:t>
            </a:r>
          </a:p>
          <a:p>
            <a:endParaRPr lang="en-GB" dirty="0"/>
          </a:p>
        </p:txBody>
      </p:sp>
    </p:spTree>
    <p:extLst>
      <p:ext uri="{BB962C8B-B14F-4D97-AF65-F5344CB8AC3E}">
        <p14:creationId xmlns:p14="http://schemas.microsoft.com/office/powerpoint/2010/main" val="236718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E303C-0383-FB1C-2CDB-3A767F33EDF2}"/>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8156E88A-F6DC-A821-8F84-F78A0E232C94}"/>
              </a:ext>
            </a:extLst>
          </p:cNvPr>
          <p:cNvGrpSpPr/>
          <p:nvPr/>
        </p:nvGrpSpPr>
        <p:grpSpPr>
          <a:xfrm>
            <a:off x="658827" y="504314"/>
            <a:ext cx="5351615" cy="5667333"/>
            <a:chOff x="0" y="419605"/>
            <a:chExt cx="10147103" cy="7943346"/>
          </a:xfrm>
        </p:grpSpPr>
        <p:sp>
          <p:nvSpPr>
            <p:cNvPr id="5" name="TextBox 5">
              <a:extLst>
                <a:ext uri="{FF2B5EF4-FFF2-40B4-BE49-F238E27FC236}">
                  <a16:creationId xmlns:a16="http://schemas.microsoft.com/office/drawing/2014/main" id="{597B8FA3-7372-15ED-54E4-854E194ECE6F}"/>
                </a:ext>
              </a:extLst>
            </p:cNvPr>
            <p:cNvSpPr txBox="1"/>
            <p:nvPr/>
          </p:nvSpPr>
          <p:spPr>
            <a:xfrm>
              <a:off x="0" y="419605"/>
              <a:ext cx="9611471" cy="503277"/>
            </a:xfrm>
            <a:prstGeom prst="rect">
              <a:avLst/>
            </a:prstGeom>
          </p:spPr>
          <p:txBody>
            <a:bodyPr wrap="square" lIns="0" tIns="0" rIns="0" bIns="0" rtlCol="0" anchor="t">
              <a:spAutoFit/>
            </a:bodyPr>
            <a:lstStyle/>
            <a:p>
              <a:pPr>
                <a:lnSpc>
                  <a:spcPts val="2752"/>
                </a:lnSpc>
                <a:spcBef>
                  <a:spcPct val="0"/>
                </a:spcBef>
              </a:pPr>
              <a:r>
                <a:rPr lang="en-US" sz="3200" dirty="0">
                  <a:latin typeface="Verdana" panose="020B0604030504040204" pitchFamily="34" charset="0"/>
                  <a:ea typeface="Verdana" panose="020B0604030504040204" pitchFamily="34" charset="0"/>
                  <a:cs typeface="Verdana" panose="020B0604030504040204" pitchFamily="34" charset="0"/>
                  <a:sym typeface="29LT Bukra Semi-Bold"/>
                </a:rPr>
                <a:t>PRACTICAS ABIERTAS</a:t>
              </a:r>
              <a:endParaRPr lang="en-US" sz="2933"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6">
              <a:extLst>
                <a:ext uri="{FF2B5EF4-FFF2-40B4-BE49-F238E27FC236}">
                  <a16:creationId xmlns:a16="http://schemas.microsoft.com/office/drawing/2014/main" id="{325CE631-905E-4B77-2C44-80F0F19D277F}"/>
                </a:ext>
              </a:extLst>
            </p:cNvPr>
            <p:cNvSpPr txBox="1"/>
            <p:nvPr/>
          </p:nvSpPr>
          <p:spPr>
            <a:xfrm>
              <a:off x="2" y="1330104"/>
              <a:ext cx="10147101" cy="7032847"/>
            </a:xfrm>
            <a:prstGeom prst="rect">
              <a:avLst/>
            </a:prstGeom>
          </p:spPr>
          <p:txBody>
            <a:bodyPr wrap="square" lIns="0" tIns="0" rIns="0" bIns="0" rtlCol="0" anchor="t">
              <a:spAutoFit/>
            </a:bodyPr>
            <a:lstStyle/>
            <a:p>
              <a:endParaRPr lang="es-ES_tradnl" sz="1600" dirty="0">
                <a:ea typeface="Calibri"/>
                <a:cs typeface="Calibri"/>
              </a:endParaRPr>
            </a:p>
            <a:p>
              <a:pPr marL="190510" indent="-190510">
                <a:buFont typeface="Arial"/>
                <a:buChar char="•"/>
              </a:pPr>
              <a:r>
                <a:rPr lang="es-ES_tradnl" sz="2067" dirty="0">
                  <a:ea typeface="+mn-lt"/>
                  <a:cs typeface="+mn-lt"/>
                </a:rPr>
                <a:t>Recursos Educativos Abiertos: Desarrollo, producción, reutilización, remezcla, traducción</a:t>
              </a:r>
              <a:endParaRPr lang="es-ES_tradnl" sz="2067" dirty="0"/>
            </a:p>
            <a:p>
              <a:pPr marL="190510" indent="-190510">
                <a:buFont typeface="Arial"/>
                <a:buChar char="•"/>
              </a:pPr>
              <a:r>
                <a:rPr lang="es-ES_tradnl" sz="2067" dirty="0">
                  <a:ea typeface="+mn-lt"/>
                  <a:cs typeface="+mn-lt"/>
                </a:rPr>
                <a:t>Prácticas Educativas Abiertas: Mentoría entre pares, prácticas de evaluación, intercambio de conocimientos, comunidades de práctica</a:t>
              </a:r>
              <a:endParaRPr lang="es-ES_tradnl" sz="2067" dirty="0"/>
            </a:p>
            <a:p>
              <a:pPr marL="190510" indent="-190510">
                <a:buFont typeface="Arial"/>
                <a:buChar char="•"/>
              </a:pPr>
              <a:r>
                <a:rPr lang="es-ES_tradnl" sz="2067" dirty="0">
                  <a:ea typeface="+mn-lt"/>
                  <a:cs typeface="+mn-lt"/>
                </a:rPr>
                <a:t>Datos Abiertos: Reutilización de conjuntos de datos abiertos, apertura de nuevos datos, participación social</a:t>
              </a:r>
              <a:endParaRPr lang="es-ES_tradnl" sz="2067" dirty="0"/>
            </a:p>
            <a:p>
              <a:pPr marL="190510" indent="-190510">
                <a:buFont typeface="Arial"/>
                <a:buChar char="•"/>
              </a:pPr>
              <a:r>
                <a:rPr lang="es-ES_tradnl" sz="2067" dirty="0">
                  <a:ea typeface="+mn-lt"/>
                  <a:cs typeface="+mn-lt"/>
                </a:rPr>
                <a:t>Ciencia Abierta: Metodologías compartidas, datos abiertos, ciencia ciudadana</a:t>
              </a:r>
              <a:endParaRPr lang="es-ES_tradnl" sz="2067" dirty="0"/>
            </a:p>
            <a:p>
              <a:pPr marL="190510" indent="-190510">
                <a:buFont typeface="Arial"/>
                <a:buChar char="•"/>
              </a:pPr>
              <a:r>
                <a:rPr lang="es-ES_tradnl" sz="2067" dirty="0">
                  <a:ea typeface="+mn-lt"/>
                  <a:cs typeface="+mn-lt"/>
                </a:rPr>
                <a:t>Acceso Abierto: Revisión por Pares Abierta, Publicaciones Abierta</a:t>
              </a:r>
              <a:endParaRPr lang="es-ES_tradnl" sz="2067" dirty="0"/>
            </a:p>
            <a:p>
              <a:pPr marL="190510" indent="-190510">
                <a:buFont typeface="Arial"/>
                <a:buChar char="•"/>
              </a:pPr>
              <a:r>
                <a:rPr lang="es-ES_tradnl" sz="2067" dirty="0">
                  <a:ea typeface="+mn-lt"/>
                  <a:cs typeface="+mn-lt"/>
                </a:rPr>
                <a:t>Gobierno Abierto: Gobernanza Abierta, </a:t>
              </a:r>
              <a:r>
                <a:rPr lang="es-ES_tradnl" sz="2067" dirty="0" err="1">
                  <a:ea typeface="+mn-lt"/>
                  <a:cs typeface="+mn-lt"/>
                </a:rPr>
                <a:t>co</a:t>
              </a:r>
              <a:r>
                <a:rPr lang="es-ES_tradnl" sz="2067" dirty="0">
                  <a:ea typeface="+mn-lt"/>
                  <a:cs typeface="+mn-lt"/>
                </a:rPr>
                <a:t>-creación de políticas</a:t>
              </a:r>
            </a:p>
            <a:p>
              <a:pPr marL="190510" indent="-190510">
                <a:buFont typeface="Arial"/>
                <a:buChar char="•"/>
              </a:pPr>
              <a:r>
                <a:rPr lang="es-ES_tradnl" sz="2067" dirty="0">
                  <a:ea typeface="+mn-lt"/>
                  <a:cs typeface="+mn-lt"/>
                </a:rPr>
                <a:t>Software libre</a:t>
              </a:r>
              <a:endParaRPr lang="es-ES_tradnl" sz="2067" dirty="0">
                <a:cs typeface="29LT Bukra"/>
              </a:endParaRPr>
            </a:p>
          </p:txBody>
        </p:sp>
      </p:grpSp>
      <p:pic>
        <p:nvPicPr>
          <p:cNvPr id="8" name="Picture 7">
            <a:extLst>
              <a:ext uri="{FF2B5EF4-FFF2-40B4-BE49-F238E27FC236}">
                <a16:creationId xmlns:a16="http://schemas.microsoft.com/office/drawing/2014/main" id="{6DD4BFF0-622E-3109-DF9D-64277FAA1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0738" y="1197810"/>
            <a:ext cx="5577666" cy="4555093"/>
          </a:xfrm>
          <a:prstGeom prst="rect">
            <a:avLst/>
          </a:prstGeom>
        </p:spPr>
      </p:pic>
    </p:spTree>
    <p:extLst>
      <p:ext uri="{BB962C8B-B14F-4D97-AF65-F5344CB8AC3E}">
        <p14:creationId xmlns:p14="http://schemas.microsoft.com/office/powerpoint/2010/main" val="273582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C361D-DFA1-A139-7881-E96BAE352536}"/>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4FFF2E6E-5102-95F6-F199-02EC6C7643B4}"/>
              </a:ext>
            </a:extLst>
          </p:cNvPr>
          <p:cNvSpPr txBox="1"/>
          <p:nvPr/>
        </p:nvSpPr>
        <p:spPr>
          <a:xfrm>
            <a:off x="978721" y="207350"/>
            <a:ext cx="10072716" cy="1231106"/>
          </a:xfrm>
          <a:prstGeom prst="rect">
            <a:avLst/>
          </a:prstGeom>
        </p:spPr>
        <p:txBody>
          <a:bodyPr wrap="square" lIns="0" tIns="0" rIns="0" bIns="0" rtlCol="0" anchor="t">
            <a:spAutoFit/>
          </a:bodyPr>
          <a:lstStyle/>
          <a:p>
            <a:pPr algn="ct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Escenarios</a:t>
            </a: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 </a:t>
            </a: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globales</a:t>
            </a: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 de la </a:t>
            </a: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ciencia</a:t>
            </a: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 </a:t>
            </a: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abierta</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2150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C361D-DFA1-A139-7881-E96BAE35253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84627BB4-BE31-E60B-6047-DFDFAAAD959D}"/>
              </a:ext>
            </a:extLst>
          </p:cNvPr>
          <p:cNvSpPr txBox="1"/>
          <p:nvPr/>
        </p:nvSpPr>
        <p:spPr>
          <a:xfrm>
            <a:off x="784552" y="1362819"/>
            <a:ext cx="11031211" cy="410433"/>
          </a:xfrm>
          <a:prstGeom prst="rect">
            <a:avLst/>
          </a:prstGeom>
        </p:spPr>
        <p:txBody>
          <a:bodyPr wrap="square" lIns="0" tIns="0" rIns="0" bIns="0" rtlCol="0" anchor="t">
            <a:spAutoFit/>
          </a:bodyPr>
          <a:lstStyle/>
          <a:p>
            <a:pPr marL="190510" indent="-190510">
              <a:buFont typeface="Arial"/>
              <a:buChar char="•"/>
            </a:pPr>
            <a:endParaRPr lang="en-US" sz="2667" dirty="0">
              <a:solidFill>
                <a:srgbClr val="FFFFFF"/>
              </a:solidFill>
              <a:latin typeface="Aptos"/>
              <a:ea typeface="Calibri"/>
              <a:cs typeface="Calibri"/>
            </a:endParaRPr>
          </a:p>
        </p:txBody>
      </p:sp>
      <p:sp>
        <p:nvSpPr>
          <p:cNvPr id="5" name="TextBox 5">
            <a:extLst>
              <a:ext uri="{FF2B5EF4-FFF2-40B4-BE49-F238E27FC236}">
                <a16:creationId xmlns:a16="http://schemas.microsoft.com/office/drawing/2014/main" id="{4FFF2E6E-5102-95F6-F199-02EC6C7643B4}"/>
              </a:ext>
            </a:extLst>
          </p:cNvPr>
          <p:cNvSpPr txBox="1"/>
          <p:nvPr/>
        </p:nvSpPr>
        <p:spPr>
          <a:xfrm>
            <a:off x="978721" y="207350"/>
            <a:ext cx="10072716" cy="615553"/>
          </a:xfrm>
          <a:prstGeom prst="rect">
            <a:avLst/>
          </a:prstGeom>
        </p:spPr>
        <p:txBody>
          <a:bodyPr wrap="square" lIns="0" tIns="0" rIns="0" bIns="0" rtlCol="0" anchor="t">
            <a:spAutoFit/>
          </a:bodyPr>
          <a:lstStyle/>
          <a:p>
            <a:pPr algn="ct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Aproximaciones</a:t>
            </a: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 </a:t>
            </a: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filosóficas</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CA43D3DD-37A2-19A0-07DF-7FCC0DECC145}"/>
              </a:ext>
            </a:extLst>
          </p:cNvPr>
          <p:cNvSpPr txBox="1"/>
          <p:nvPr/>
        </p:nvSpPr>
        <p:spPr>
          <a:xfrm>
            <a:off x="1184135" y="1362819"/>
            <a:ext cx="6098058" cy="369332"/>
          </a:xfrm>
          <a:prstGeom prst="rect">
            <a:avLst/>
          </a:prstGeom>
          <a:noFill/>
        </p:spPr>
        <p:txBody>
          <a:bodyPr wrap="square">
            <a:spAutoFit/>
          </a:bodyPr>
          <a:lstStyle/>
          <a:p>
            <a:r>
              <a:rPr lang="en-GB" b="0" i="1" dirty="0" err="1">
                <a:solidFill>
                  <a:srgbClr val="212529"/>
                </a:solidFill>
                <a:effectLst/>
                <a:latin typeface="Poppins" pitchFamily="2" charset="77"/>
              </a:rPr>
              <a:t>Utilitarianismo</a:t>
            </a:r>
            <a:r>
              <a:rPr lang="en-GB" b="0" i="1" dirty="0">
                <a:solidFill>
                  <a:srgbClr val="212529"/>
                </a:solidFill>
                <a:effectLst/>
                <a:latin typeface="Poppins" pitchFamily="2" charset="77"/>
              </a:rPr>
              <a:t> </a:t>
            </a:r>
            <a:endParaRPr lang="en-GB" dirty="0"/>
          </a:p>
        </p:txBody>
      </p:sp>
      <p:sp>
        <p:nvSpPr>
          <p:cNvPr id="7" name="TextBox 6">
            <a:extLst>
              <a:ext uri="{FF2B5EF4-FFF2-40B4-BE49-F238E27FC236}">
                <a16:creationId xmlns:a16="http://schemas.microsoft.com/office/drawing/2014/main" id="{EDF1D911-0076-07CB-2C2C-627D57E7E53D}"/>
              </a:ext>
            </a:extLst>
          </p:cNvPr>
          <p:cNvSpPr txBox="1"/>
          <p:nvPr/>
        </p:nvSpPr>
        <p:spPr>
          <a:xfrm>
            <a:off x="1182183" y="2549066"/>
            <a:ext cx="6100010" cy="369332"/>
          </a:xfrm>
          <a:prstGeom prst="rect">
            <a:avLst/>
          </a:prstGeom>
          <a:noFill/>
        </p:spPr>
        <p:txBody>
          <a:bodyPr wrap="square">
            <a:spAutoFit/>
          </a:bodyPr>
          <a:lstStyle/>
          <a:p>
            <a:r>
              <a:rPr lang="en-GB" b="0" i="1" dirty="0" err="1">
                <a:solidFill>
                  <a:srgbClr val="212529"/>
                </a:solidFill>
                <a:effectLst/>
                <a:latin typeface="Poppins" pitchFamily="2" charset="77"/>
              </a:rPr>
              <a:t>Deontología</a:t>
            </a:r>
            <a:r>
              <a:rPr lang="en-GB" b="0" i="1" dirty="0">
                <a:solidFill>
                  <a:srgbClr val="212529"/>
                </a:solidFill>
                <a:effectLst/>
                <a:latin typeface="Poppins" pitchFamily="2" charset="77"/>
              </a:rPr>
              <a:t> </a:t>
            </a:r>
            <a:endParaRPr lang="en-GB" dirty="0"/>
          </a:p>
        </p:txBody>
      </p:sp>
    </p:spTree>
    <p:extLst>
      <p:ext uri="{BB962C8B-B14F-4D97-AF65-F5344CB8AC3E}">
        <p14:creationId xmlns:p14="http://schemas.microsoft.com/office/powerpoint/2010/main" val="125576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C361D-DFA1-A139-7881-E96BAE35253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84627BB4-BE31-E60B-6047-DFDFAAAD959D}"/>
              </a:ext>
            </a:extLst>
          </p:cNvPr>
          <p:cNvSpPr txBox="1"/>
          <p:nvPr/>
        </p:nvSpPr>
        <p:spPr>
          <a:xfrm>
            <a:off x="784552" y="1362819"/>
            <a:ext cx="11031211" cy="410433"/>
          </a:xfrm>
          <a:prstGeom prst="rect">
            <a:avLst/>
          </a:prstGeom>
        </p:spPr>
        <p:txBody>
          <a:bodyPr wrap="square" lIns="0" tIns="0" rIns="0" bIns="0" rtlCol="0" anchor="t">
            <a:spAutoFit/>
          </a:bodyPr>
          <a:lstStyle/>
          <a:p>
            <a:pPr marL="190510" indent="-190510">
              <a:buFont typeface="Arial"/>
              <a:buChar char="•"/>
            </a:pPr>
            <a:endParaRPr lang="en-US" sz="2667" dirty="0">
              <a:solidFill>
                <a:srgbClr val="FFFFFF"/>
              </a:solidFill>
              <a:latin typeface="Aptos"/>
              <a:ea typeface="Calibri"/>
              <a:cs typeface="Calibri"/>
            </a:endParaRPr>
          </a:p>
        </p:txBody>
      </p:sp>
      <p:sp>
        <p:nvSpPr>
          <p:cNvPr id="5" name="TextBox 5">
            <a:extLst>
              <a:ext uri="{FF2B5EF4-FFF2-40B4-BE49-F238E27FC236}">
                <a16:creationId xmlns:a16="http://schemas.microsoft.com/office/drawing/2014/main" id="{4FFF2E6E-5102-95F6-F199-02EC6C7643B4}"/>
              </a:ext>
            </a:extLst>
          </p:cNvPr>
          <p:cNvSpPr txBox="1"/>
          <p:nvPr/>
        </p:nvSpPr>
        <p:spPr>
          <a:xfrm>
            <a:off x="978721" y="207350"/>
            <a:ext cx="10072716" cy="615553"/>
          </a:xfrm>
          <a:prstGeom prst="rect">
            <a:avLst/>
          </a:prstGeom>
        </p:spPr>
        <p:txBody>
          <a:bodyPr wrap="square" lIns="0" tIns="0" rIns="0" bIns="0" rtlCol="0" anchor="t">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Justicia </a:t>
            </a: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epistemica</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CA43D3DD-37A2-19A0-07DF-7FCC0DECC145}"/>
              </a:ext>
            </a:extLst>
          </p:cNvPr>
          <p:cNvSpPr txBox="1"/>
          <p:nvPr/>
        </p:nvSpPr>
        <p:spPr>
          <a:xfrm>
            <a:off x="1184135" y="1362819"/>
            <a:ext cx="6098058" cy="646331"/>
          </a:xfrm>
          <a:prstGeom prst="rect">
            <a:avLst/>
          </a:prstGeom>
          <a:noFill/>
        </p:spPr>
        <p:txBody>
          <a:bodyPr wrap="square">
            <a:spAutoFit/>
          </a:bodyPr>
          <a:lstStyle/>
          <a:p>
            <a:r>
              <a:rPr lang="en-GB" b="0" i="1" dirty="0">
                <a:solidFill>
                  <a:srgbClr val="212529"/>
                </a:solidFill>
                <a:effectLst/>
                <a:latin typeface="Poppins" pitchFamily="2" charset="77"/>
              </a:rPr>
              <a:t>El </a:t>
            </a:r>
            <a:r>
              <a:rPr lang="en-GB" b="0" i="1" dirty="0" err="1">
                <a:solidFill>
                  <a:srgbClr val="212529"/>
                </a:solidFill>
                <a:effectLst/>
                <a:latin typeface="Poppins" pitchFamily="2" charset="77"/>
              </a:rPr>
              <a:t>conocimiento</a:t>
            </a:r>
            <a:r>
              <a:rPr lang="en-GB" b="0" i="1" dirty="0">
                <a:solidFill>
                  <a:srgbClr val="212529"/>
                </a:solidFill>
                <a:effectLst/>
                <a:latin typeface="Poppins" pitchFamily="2" charset="77"/>
              </a:rPr>
              <a:t> </a:t>
            </a:r>
            <a:r>
              <a:rPr lang="en-GB" b="0" i="1" dirty="0" err="1">
                <a:solidFill>
                  <a:srgbClr val="212529"/>
                </a:solidFill>
                <a:effectLst/>
                <a:latin typeface="Poppins" pitchFamily="2" charset="77"/>
              </a:rPr>
              <a:t>tradicional</a:t>
            </a:r>
            <a:r>
              <a:rPr lang="en-GB" b="0" i="1" dirty="0">
                <a:solidFill>
                  <a:srgbClr val="212529"/>
                </a:solidFill>
                <a:effectLst/>
                <a:latin typeface="Poppins" pitchFamily="2" charset="77"/>
              </a:rPr>
              <a:t> e </a:t>
            </a:r>
            <a:r>
              <a:rPr lang="en-GB" b="0" i="1" dirty="0" err="1">
                <a:solidFill>
                  <a:srgbClr val="212529"/>
                </a:solidFill>
                <a:effectLst/>
                <a:latin typeface="Poppins" pitchFamily="2" charset="77"/>
              </a:rPr>
              <a:t>indígena</a:t>
            </a:r>
            <a:r>
              <a:rPr lang="en-GB" b="0" i="1" dirty="0">
                <a:solidFill>
                  <a:srgbClr val="212529"/>
                </a:solidFill>
                <a:effectLst/>
                <a:latin typeface="Poppins" pitchFamily="2" charset="77"/>
              </a:rPr>
              <a:t> </a:t>
            </a:r>
            <a:r>
              <a:rPr lang="en-GB" b="0" i="1" dirty="0" err="1">
                <a:solidFill>
                  <a:srgbClr val="212529"/>
                </a:solidFill>
                <a:effectLst/>
                <a:latin typeface="Poppins" pitchFamily="2" charset="77"/>
              </a:rPr>
              <a:t>como</a:t>
            </a:r>
            <a:r>
              <a:rPr lang="en-GB" b="0" i="1" dirty="0">
                <a:solidFill>
                  <a:srgbClr val="212529"/>
                </a:solidFill>
                <a:effectLst/>
                <a:latin typeface="Poppins" pitchFamily="2" charset="77"/>
              </a:rPr>
              <a:t> </a:t>
            </a:r>
            <a:r>
              <a:rPr lang="en-GB" b="0" i="1" dirty="0" err="1">
                <a:solidFill>
                  <a:srgbClr val="212529"/>
                </a:solidFill>
                <a:effectLst/>
                <a:latin typeface="Poppins" pitchFamily="2" charset="77"/>
              </a:rPr>
              <a:t>pilares</a:t>
            </a:r>
            <a:r>
              <a:rPr lang="en-GB" b="0" i="1" dirty="0">
                <a:solidFill>
                  <a:srgbClr val="212529"/>
                </a:solidFill>
                <a:effectLst/>
                <a:latin typeface="Poppins" pitchFamily="2" charset="77"/>
              </a:rPr>
              <a:t> </a:t>
            </a:r>
            <a:r>
              <a:rPr lang="en-GB" b="0" i="1" dirty="0" err="1">
                <a:solidFill>
                  <a:srgbClr val="212529"/>
                </a:solidFill>
                <a:effectLst/>
                <a:latin typeface="Poppins" pitchFamily="2" charset="77"/>
              </a:rPr>
              <a:t>importantes</a:t>
            </a:r>
            <a:r>
              <a:rPr lang="en-GB" b="0" i="1" dirty="0">
                <a:solidFill>
                  <a:srgbClr val="212529"/>
                </a:solidFill>
                <a:effectLst/>
                <a:latin typeface="Poppins" pitchFamily="2" charset="77"/>
              </a:rPr>
              <a:t> de la </a:t>
            </a:r>
            <a:r>
              <a:rPr lang="en-GB" b="0" i="1" dirty="0" err="1">
                <a:solidFill>
                  <a:srgbClr val="212529"/>
                </a:solidFill>
                <a:effectLst/>
                <a:latin typeface="Poppins" pitchFamily="2" charset="77"/>
              </a:rPr>
              <a:t>ciencia</a:t>
            </a:r>
            <a:r>
              <a:rPr lang="en-GB" b="0" i="1" dirty="0">
                <a:solidFill>
                  <a:srgbClr val="212529"/>
                </a:solidFill>
                <a:effectLst/>
                <a:latin typeface="Poppins" pitchFamily="2" charset="77"/>
              </a:rPr>
              <a:t> </a:t>
            </a:r>
            <a:r>
              <a:rPr lang="en-GB" b="0" i="1" dirty="0" err="1">
                <a:solidFill>
                  <a:srgbClr val="212529"/>
                </a:solidFill>
                <a:effectLst/>
                <a:latin typeface="Poppins" pitchFamily="2" charset="77"/>
              </a:rPr>
              <a:t>abierta</a:t>
            </a:r>
            <a:endParaRPr lang="en-GB" dirty="0"/>
          </a:p>
        </p:txBody>
      </p:sp>
      <p:sp>
        <p:nvSpPr>
          <p:cNvPr id="7" name="TextBox 6">
            <a:extLst>
              <a:ext uri="{FF2B5EF4-FFF2-40B4-BE49-F238E27FC236}">
                <a16:creationId xmlns:a16="http://schemas.microsoft.com/office/drawing/2014/main" id="{EDF1D911-0076-07CB-2C2C-627D57E7E53D}"/>
              </a:ext>
            </a:extLst>
          </p:cNvPr>
          <p:cNvSpPr txBox="1"/>
          <p:nvPr/>
        </p:nvSpPr>
        <p:spPr>
          <a:xfrm>
            <a:off x="1182183" y="2549066"/>
            <a:ext cx="6100010" cy="646331"/>
          </a:xfrm>
          <a:prstGeom prst="rect">
            <a:avLst/>
          </a:prstGeom>
          <a:noFill/>
        </p:spPr>
        <p:txBody>
          <a:bodyPr wrap="square">
            <a:spAutoFit/>
          </a:bodyPr>
          <a:lstStyle/>
          <a:p>
            <a:r>
              <a:rPr lang="en-GB" b="0" i="1" dirty="0" err="1">
                <a:solidFill>
                  <a:srgbClr val="212529"/>
                </a:solidFill>
                <a:effectLst/>
                <a:latin typeface="Poppins" pitchFamily="2" charset="77"/>
              </a:rPr>
              <a:t>Gobernanza</a:t>
            </a:r>
            <a:r>
              <a:rPr lang="en-GB" b="0" i="1">
                <a:solidFill>
                  <a:srgbClr val="212529"/>
                </a:solidFill>
                <a:effectLst/>
                <a:latin typeface="Poppins" pitchFamily="2" charset="77"/>
              </a:rPr>
              <a:t> los</a:t>
            </a:r>
            <a:r>
              <a:rPr lang="en-GB" b="0" i="1" dirty="0">
                <a:solidFill>
                  <a:srgbClr val="212529"/>
                </a:solidFill>
                <a:effectLst/>
                <a:latin typeface="Poppins" pitchFamily="2" charset="77"/>
              </a:rPr>
              <a:t> </a:t>
            </a:r>
            <a:r>
              <a:rPr lang="en-GB" b="0" i="1" dirty="0" err="1">
                <a:solidFill>
                  <a:srgbClr val="212529"/>
                </a:solidFill>
                <a:effectLst/>
                <a:latin typeface="Poppins" pitchFamily="2" charset="77"/>
              </a:rPr>
              <a:t>principios</a:t>
            </a:r>
            <a:r>
              <a:rPr lang="en-GB" b="0" i="1" dirty="0">
                <a:solidFill>
                  <a:srgbClr val="212529"/>
                </a:solidFill>
                <a:effectLst/>
                <a:latin typeface="Poppins" pitchFamily="2" charset="77"/>
              </a:rPr>
              <a:t> de la </a:t>
            </a:r>
            <a:r>
              <a:rPr lang="en-GB" b="0" i="1" dirty="0" err="1">
                <a:solidFill>
                  <a:srgbClr val="212529"/>
                </a:solidFill>
                <a:effectLst/>
                <a:latin typeface="Poppins" pitchFamily="2" charset="77"/>
              </a:rPr>
              <a:t>democratización</a:t>
            </a:r>
            <a:r>
              <a:rPr lang="en-GB" b="0" i="1" dirty="0">
                <a:solidFill>
                  <a:srgbClr val="212529"/>
                </a:solidFill>
                <a:effectLst/>
                <a:latin typeface="Poppins" pitchFamily="2" charset="77"/>
              </a:rPr>
              <a:t> </a:t>
            </a:r>
            <a:r>
              <a:rPr lang="en-GB" b="0" i="1" dirty="0" err="1">
                <a:solidFill>
                  <a:srgbClr val="212529"/>
                </a:solidFill>
                <a:effectLst/>
                <a:latin typeface="Poppins" pitchFamily="2" charset="77"/>
              </a:rPr>
              <a:t>científica</a:t>
            </a:r>
            <a:r>
              <a:rPr lang="en-GB" b="0" i="1" dirty="0">
                <a:solidFill>
                  <a:srgbClr val="212529"/>
                </a:solidFill>
                <a:effectLst/>
                <a:latin typeface="Poppins" pitchFamily="2" charset="77"/>
              </a:rPr>
              <a:t> y la </a:t>
            </a:r>
            <a:r>
              <a:rPr lang="en-GB" b="0" i="1" dirty="0" err="1">
                <a:solidFill>
                  <a:srgbClr val="212529"/>
                </a:solidFill>
                <a:effectLst/>
                <a:latin typeface="Poppins" pitchFamily="2" charset="77"/>
              </a:rPr>
              <a:t>ciencia</a:t>
            </a:r>
            <a:r>
              <a:rPr lang="en-GB" b="0" i="1" dirty="0">
                <a:solidFill>
                  <a:srgbClr val="212529"/>
                </a:solidFill>
                <a:effectLst/>
                <a:latin typeface="Poppins" pitchFamily="2" charset="77"/>
              </a:rPr>
              <a:t> </a:t>
            </a:r>
            <a:r>
              <a:rPr lang="en-GB" b="0" i="1" dirty="0" err="1">
                <a:solidFill>
                  <a:srgbClr val="212529"/>
                </a:solidFill>
                <a:effectLst/>
                <a:latin typeface="Poppins" pitchFamily="2" charset="77"/>
              </a:rPr>
              <a:t>abierta</a:t>
            </a:r>
            <a:endParaRPr lang="en-GB" dirty="0"/>
          </a:p>
        </p:txBody>
      </p:sp>
    </p:spTree>
    <p:extLst>
      <p:ext uri="{BB962C8B-B14F-4D97-AF65-F5344CB8AC3E}">
        <p14:creationId xmlns:p14="http://schemas.microsoft.com/office/powerpoint/2010/main" val="2949110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32AD0-99A9-67AC-4210-021CFE7262F6}"/>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EC9323EE-D286-90D3-B26A-3AAF4C65DF73}"/>
              </a:ext>
            </a:extLst>
          </p:cNvPr>
          <p:cNvSpPr txBox="1"/>
          <p:nvPr/>
        </p:nvSpPr>
        <p:spPr>
          <a:xfrm>
            <a:off x="385011" y="1362820"/>
            <a:ext cx="4887494" cy="4882555"/>
          </a:xfrm>
          <a:prstGeom prst="rect">
            <a:avLst/>
          </a:prstGeom>
        </p:spPr>
        <p:txBody>
          <a:bodyPr wrap="square" lIns="0" tIns="0" rIns="0" bIns="0" rtlCol="0" anchor="t">
            <a:spAutoFit/>
          </a:bodyPr>
          <a:lstStyle/>
          <a:p>
            <a:pPr>
              <a:buFont typeface="Arial"/>
              <a:buChar char="•"/>
            </a:pPr>
            <a:r>
              <a:rPr lang="es-ES_tradnl" sz="2133" b="1" dirty="0">
                <a:ea typeface="+mn-lt"/>
                <a:cs typeface="+mn-lt"/>
              </a:rPr>
              <a:t>Las universidades actúan</a:t>
            </a:r>
            <a:r>
              <a:rPr lang="es-ES_tradnl" sz="2133" dirty="0">
                <a:ea typeface="+mn-lt"/>
                <a:cs typeface="+mn-lt"/>
              </a:rPr>
              <a:t>  como nodos estratégicos de preservación, acceso y mediación en la transición hacia ecosistemas abiertos que garantizan la </a:t>
            </a:r>
            <a:r>
              <a:rPr lang="es-ES_tradnl" sz="2133" b="1" dirty="0">
                <a:ea typeface="+mn-lt"/>
                <a:cs typeface="+mn-lt"/>
              </a:rPr>
              <a:t>equidad en el acceso</a:t>
            </a:r>
            <a:r>
              <a:rPr lang="es-ES_tradnl" sz="2133" dirty="0">
                <a:ea typeface="+mn-lt"/>
                <a:cs typeface="+mn-lt"/>
              </a:rPr>
              <a:t> y la </a:t>
            </a:r>
            <a:r>
              <a:rPr lang="es-ES_tradnl" sz="2133" b="1" dirty="0">
                <a:ea typeface="+mn-lt"/>
                <a:cs typeface="+mn-lt"/>
              </a:rPr>
              <a:t>sostenibilidad de infraestructuras</a:t>
            </a:r>
            <a:r>
              <a:rPr lang="es-ES_tradnl" sz="2133" dirty="0">
                <a:ea typeface="+mn-lt"/>
                <a:cs typeface="+mn-lt"/>
              </a:rPr>
              <a:t> de conocimiento.</a:t>
            </a:r>
          </a:p>
          <a:p>
            <a:pPr>
              <a:buFont typeface="Arial"/>
              <a:buChar char="•"/>
            </a:pPr>
            <a:endParaRPr lang="es-ES_tradnl" sz="2133" dirty="0">
              <a:ea typeface="+mn-lt"/>
              <a:cs typeface="+mn-lt"/>
            </a:endParaRPr>
          </a:p>
          <a:p>
            <a:pPr>
              <a:buFont typeface="Arial"/>
              <a:buChar char="•"/>
            </a:pPr>
            <a:r>
              <a:rPr lang="es-ES_tradnl" sz="2133" dirty="0">
                <a:ea typeface="+mn-lt"/>
                <a:cs typeface="+mn-lt"/>
              </a:rPr>
              <a:t>Su rol es impulsar la </a:t>
            </a:r>
            <a:r>
              <a:rPr lang="es-ES_tradnl" sz="2133" b="1" dirty="0">
                <a:ea typeface="+mn-lt"/>
                <a:cs typeface="+mn-lt"/>
              </a:rPr>
              <a:t>formación en competencias críticas</a:t>
            </a:r>
            <a:r>
              <a:rPr lang="es-ES_tradnl" sz="2133" dirty="0">
                <a:ea typeface="+mn-lt"/>
                <a:cs typeface="+mn-lt"/>
              </a:rPr>
              <a:t> para el uso ético y responsable de la IA, para fomentar p</a:t>
            </a:r>
            <a:r>
              <a:rPr lang="es-ES_tradnl" sz="2133" b="1" dirty="0">
                <a:ea typeface="+mn-lt"/>
                <a:cs typeface="+mn-lt"/>
              </a:rPr>
              <a:t>rogreso científico y bien común, o</a:t>
            </a:r>
            <a:r>
              <a:rPr lang="es-ES_tradnl" sz="2133" dirty="0">
                <a:ea typeface="+mn-lt"/>
                <a:cs typeface="+mn-lt"/>
              </a:rPr>
              <a:t>rientando la innovación tecnológica hacia la consolidación del conocimiento como </a:t>
            </a:r>
            <a:r>
              <a:rPr lang="es-ES_tradnl" sz="2133" b="1" dirty="0">
                <a:ea typeface="+mn-lt"/>
                <a:cs typeface="+mn-lt"/>
              </a:rPr>
              <a:t>bien común global</a:t>
            </a:r>
            <a:r>
              <a:rPr lang="es-ES_tradnl" sz="2133" dirty="0">
                <a:ea typeface="+mn-lt"/>
                <a:cs typeface="+mn-lt"/>
              </a:rPr>
              <a:t>.</a:t>
            </a:r>
          </a:p>
          <a:p>
            <a:pPr marL="190510" indent="-190510">
              <a:buFont typeface="Arial"/>
              <a:buChar char="•"/>
            </a:pPr>
            <a:endParaRPr lang="en-US" sz="1867" dirty="0">
              <a:solidFill>
                <a:srgbClr val="FFFFFF"/>
              </a:solidFill>
              <a:latin typeface="Aptos"/>
              <a:ea typeface="+mn-lt"/>
              <a:cs typeface="+mn-lt"/>
            </a:endParaRPr>
          </a:p>
        </p:txBody>
      </p:sp>
      <p:sp>
        <p:nvSpPr>
          <p:cNvPr id="5" name="TextBox 5">
            <a:extLst>
              <a:ext uri="{FF2B5EF4-FFF2-40B4-BE49-F238E27FC236}">
                <a16:creationId xmlns:a16="http://schemas.microsoft.com/office/drawing/2014/main" id="{2CD62DCF-6147-320C-5607-B2AB2C2AECAB}"/>
              </a:ext>
            </a:extLst>
          </p:cNvPr>
          <p:cNvSpPr txBox="1"/>
          <p:nvPr/>
        </p:nvSpPr>
        <p:spPr>
          <a:xfrm>
            <a:off x="978721" y="207350"/>
            <a:ext cx="10072716" cy="846899"/>
          </a:xfrm>
          <a:prstGeom prst="rect">
            <a:avLst/>
          </a:prstGeom>
        </p:spPr>
        <p:txBody>
          <a:bodyPr wrap="square" lIns="0" tIns="0" rIns="0" bIns="0" rtlCol="0" anchor="t">
            <a:spAutoFit/>
          </a:bodyPr>
          <a:lstStyle/>
          <a:p>
            <a:pPr algn="ctr">
              <a:lnSpc>
                <a:spcPts val="7740"/>
              </a:lnSpc>
            </a:pP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DESAFÍOS DE LA CIENCIA ABIERTA</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A diagram of a diagram&#10;&#10;AI-generated content may be incorrect.">
            <a:extLst>
              <a:ext uri="{FF2B5EF4-FFF2-40B4-BE49-F238E27FC236}">
                <a16:creationId xmlns:a16="http://schemas.microsoft.com/office/drawing/2014/main" id="{B91D6F17-7F67-C4E8-B991-4C201CB8402A}"/>
              </a:ext>
            </a:extLst>
          </p:cNvPr>
          <p:cNvPicPr>
            <a:picLocks noChangeAspect="1"/>
          </p:cNvPicPr>
          <p:nvPr/>
        </p:nvPicPr>
        <p:blipFill>
          <a:blip r:embed="rId2"/>
          <a:srcRect t="16361" r="-114" b="-122"/>
          <a:stretch>
            <a:fillRect/>
          </a:stretch>
        </p:blipFill>
        <p:spPr>
          <a:xfrm>
            <a:off x="5721685" y="1211161"/>
            <a:ext cx="6321429" cy="4946527"/>
          </a:xfrm>
          <a:prstGeom prst="rect">
            <a:avLst/>
          </a:prstGeom>
        </p:spPr>
      </p:pic>
    </p:spTree>
    <p:extLst>
      <p:ext uri="{BB962C8B-B14F-4D97-AF65-F5344CB8AC3E}">
        <p14:creationId xmlns:p14="http://schemas.microsoft.com/office/powerpoint/2010/main" val="1599032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DAD01-6BC9-9697-5238-9E3837D801B3}"/>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6A564FF3-567F-07BB-BC73-C55424DEE644}"/>
              </a:ext>
            </a:extLst>
          </p:cNvPr>
          <p:cNvGrpSpPr/>
          <p:nvPr/>
        </p:nvGrpSpPr>
        <p:grpSpPr>
          <a:xfrm>
            <a:off x="6126511" y="504315"/>
            <a:ext cx="5589516" cy="5546837"/>
            <a:chOff x="-882315" y="419605"/>
            <a:chExt cx="11179032" cy="11093674"/>
          </a:xfrm>
        </p:grpSpPr>
        <p:sp>
          <p:nvSpPr>
            <p:cNvPr id="5" name="TextBox 5">
              <a:extLst>
                <a:ext uri="{FF2B5EF4-FFF2-40B4-BE49-F238E27FC236}">
                  <a16:creationId xmlns:a16="http://schemas.microsoft.com/office/drawing/2014/main" id="{646DFE37-E2FD-686D-7602-9C8FD2D42C3D}"/>
                </a:ext>
              </a:extLst>
            </p:cNvPr>
            <p:cNvSpPr txBox="1"/>
            <p:nvPr/>
          </p:nvSpPr>
          <p:spPr>
            <a:xfrm>
              <a:off x="1" y="419605"/>
              <a:ext cx="9473336" cy="718146"/>
            </a:xfrm>
            <a:prstGeom prst="rect">
              <a:avLst/>
            </a:prstGeom>
          </p:spPr>
          <p:txBody>
            <a:bodyPr wrap="square" lIns="0" tIns="0" rIns="0" bIns="0" rtlCol="0" anchor="t">
              <a:spAutoFit/>
            </a:bodyPr>
            <a:lstStyle/>
            <a:p>
              <a:pPr>
                <a:lnSpc>
                  <a:spcPts val="2752"/>
                </a:lnSpc>
                <a:spcBef>
                  <a:spcPct val="0"/>
                </a:spcBef>
              </a:pPr>
              <a:r>
                <a:rPr lang="en-US" sz="3200" dirty="0">
                  <a:latin typeface="Verdana" panose="020B0604030504040204" pitchFamily="34" charset="0"/>
                  <a:ea typeface="Verdana" panose="020B0604030504040204" pitchFamily="34" charset="0"/>
                  <a:cs typeface="Verdana" panose="020B0604030504040204" pitchFamily="34" charset="0"/>
                  <a:sym typeface="29LT Bukra Semi-Bold"/>
                </a:rPr>
                <a:t>IA Y CIENCIA ABIERTA</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6">
              <a:extLst>
                <a:ext uri="{FF2B5EF4-FFF2-40B4-BE49-F238E27FC236}">
                  <a16:creationId xmlns:a16="http://schemas.microsoft.com/office/drawing/2014/main" id="{AD0C0474-9310-373A-519F-F3458ACD4F1F}"/>
                </a:ext>
              </a:extLst>
            </p:cNvPr>
            <p:cNvSpPr txBox="1"/>
            <p:nvPr/>
          </p:nvSpPr>
          <p:spPr>
            <a:xfrm>
              <a:off x="-882315" y="1330105"/>
              <a:ext cx="11179032" cy="10183174"/>
            </a:xfrm>
            <a:prstGeom prst="rect">
              <a:avLst/>
            </a:prstGeom>
          </p:spPr>
          <p:txBody>
            <a:bodyPr wrap="square" lIns="0" tIns="0" rIns="0" bIns="0" rtlCol="0" anchor="t">
              <a:spAutoFit/>
            </a:bodyPr>
            <a:lstStyle/>
            <a:p>
              <a:endParaRPr lang="es-ES_tradnl" sz="1867" dirty="0">
                <a:solidFill>
                  <a:srgbClr val="FFFFFF"/>
                </a:solidFill>
                <a:latin typeface="Calibri" panose="020F0502020204030204" pitchFamily="34" charset="0"/>
                <a:ea typeface="Calibri"/>
                <a:cs typeface="Calibri" panose="020F0502020204030204" pitchFamily="34" charset="0"/>
              </a:endParaRPr>
            </a:p>
            <a:p>
              <a:pPr marL="190510" indent="-190510">
                <a:buFont typeface="Arial"/>
                <a:buChar char="•"/>
              </a:pPr>
              <a:r>
                <a:rPr lang="es-ES_tradnl" sz="2667" dirty="0">
                  <a:latin typeface="Calibri" panose="020F0502020204030204" pitchFamily="34" charset="0"/>
                  <a:ea typeface="+mn-lt"/>
                  <a:cs typeface="Calibri" panose="020F0502020204030204" pitchFamily="34" charset="0"/>
                </a:rPr>
                <a:t>La irrupción de la Inteligencia Artificial (IA) en la investigación científica está transformando las formas de producir, analizar y comunicar el conocimiento. Su incorporación abre posibilidades inéditas, pero también plantea riesgos que tensionan los principios de la Ciencia Abierta (</a:t>
              </a:r>
              <a:r>
                <a:rPr lang="es-ES_tradnl" sz="2667" dirty="0" err="1">
                  <a:latin typeface="Calibri" panose="020F0502020204030204" pitchFamily="34" charset="0"/>
                  <a:ea typeface="+mn-lt"/>
                  <a:cs typeface="Calibri" panose="020F0502020204030204" pitchFamily="34" charset="0"/>
                </a:rPr>
                <a:t>Norori</a:t>
              </a:r>
              <a:r>
                <a:rPr lang="es-ES_tradnl" sz="2667" dirty="0">
                  <a:latin typeface="Calibri" panose="020F0502020204030204" pitchFamily="34" charset="0"/>
                  <a:ea typeface="+mn-lt"/>
                  <a:cs typeface="Calibri" panose="020F0502020204030204" pitchFamily="34" charset="0"/>
                </a:rPr>
                <a:t> et al., 2021; </a:t>
              </a:r>
              <a:r>
                <a:rPr lang="es-ES_tradnl" sz="2667" dirty="0" err="1">
                  <a:latin typeface="Calibri" panose="020F0502020204030204" pitchFamily="34" charset="0"/>
                  <a:ea typeface="+mn-lt"/>
                  <a:cs typeface="Calibri" panose="020F0502020204030204" pitchFamily="34" charset="0"/>
                </a:rPr>
                <a:t>Spitale</a:t>
              </a:r>
              <a:r>
                <a:rPr lang="es-ES_tradnl" sz="2667" dirty="0">
                  <a:latin typeface="Calibri" panose="020F0502020204030204" pitchFamily="34" charset="0"/>
                  <a:ea typeface="+mn-lt"/>
                  <a:cs typeface="Calibri" panose="020F0502020204030204" pitchFamily="34" charset="0"/>
                </a:rPr>
                <a:t>, Germani &amp; </a:t>
              </a:r>
              <a:r>
                <a:rPr lang="es-ES_tradnl" sz="2667" dirty="0" err="1">
                  <a:latin typeface="Calibri" panose="020F0502020204030204" pitchFamily="34" charset="0"/>
                  <a:ea typeface="+mn-lt"/>
                  <a:cs typeface="Calibri" panose="020F0502020204030204" pitchFamily="34" charset="0"/>
                </a:rPr>
                <a:t>Biller-Andorno</a:t>
              </a:r>
              <a:r>
                <a:rPr lang="es-ES_tradnl" sz="2667" dirty="0">
                  <a:latin typeface="Calibri" panose="020F0502020204030204" pitchFamily="34" charset="0"/>
                  <a:ea typeface="+mn-lt"/>
                  <a:cs typeface="Calibri" panose="020F0502020204030204" pitchFamily="34" charset="0"/>
                </a:rPr>
                <a:t>, 2024; </a:t>
              </a:r>
              <a:r>
                <a:rPr lang="es-ES_tradnl" sz="2667" dirty="0" err="1">
                  <a:latin typeface="Calibri" panose="020F0502020204030204" pitchFamily="34" charset="0"/>
                  <a:ea typeface="+mn-lt"/>
                  <a:cs typeface="Calibri" panose="020F0502020204030204" pitchFamily="34" charset="0"/>
                </a:rPr>
                <a:t>Grossmann</a:t>
              </a:r>
              <a:r>
                <a:rPr lang="es-ES_tradnl" sz="2667" dirty="0">
                  <a:latin typeface="Calibri" panose="020F0502020204030204" pitchFamily="34" charset="0"/>
                  <a:ea typeface="+mn-lt"/>
                  <a:cs typeface="Calibri" panose="020F0502020204030204" pitchFamily="34" charset="0"/>
                </a:rPr>
                <a:t> et al., 2023; Koch, 2020; </a:t>
              </a:r>
              <a:r>
                <a:rPr lang="es-ES_tradnl" sz="2667" dirty="0" err="1">
                  <a:latin typeface="Calibri" panose="020F0502020204030204" pitchFamily="34" charset="0"/>
                  <a:ea typeface="+mn-lt"/>
                  <a:cs typeface="Calibri" panose="020F0502020204030204" pitchFamily="34" charset="0"/>
                </a:rPr>
                <a:t>Leonelli</a:t>
              </a:r>
              <a:r>
                <a:rPr lang="es-ES_tradnl" sz="2667" dirty="0">
                  <a:latin typeface="Calibri" panose="020F0502020204030204" pitchFamily="34" charset="0"/>
                  <a:ea typeface="+mn-lt"/>
                  <a:cs typeface="Calibri" panose="020F0502020204030204" pitchFamily="34" charset="0"/>
                </a:rPr>
                <a:t>, 2023)</a:t>
              </a:r>
            </a:p>
            <a:p>
              <a:pPr>
                <a:lnSpc>
                  <a:spcPts val="2427"/>
                </a:lnSpc>
                <a:spcBef>
                  <a:spcPct val="0"/>
                </a:spcBef>
              </a:pPr>
              <a:endParaRPr lang="en-US" sz="1733" dirty="0">
                <a:solidFill>
                  <a:srgbClr val="FFFFFF"/>
                </a:solidFill>
                <a:latin typeface="29LT Bukra"/>
                <a:ea typeface="29LT Bukra"/>
                <a:cs typeface="29LT Bukra"/>
              </a:endParaRPr>
            </a:p>
          </p:txBody>
        </p:sp>
      </p:grpSp>
      <p:pic>
        <p:nvPicPr>
          <p:cNvPr id="8" name="Picture 7">
            <a:extLst>
              <a:ext uri="{FF2B5EF4-FFF2-40B4-BE49-F238E27FC236}">
                <a16:creationId xmlns:a16="http://schemas.microsoft.com/office/drawing/2014/main" id="{85BDE9E5-65B6-4A29-D8B1-00D04E370B08}"/>
              </a:ext>
            </a:extLst>
          </p:cNvPr>
          <p:cNvPicPr>
            <a:picLocks noChangeAspect="1"/>
          </p:cNvPicPr>
          <p:nvPr/>
        </p:nvPicPr>
        <p:blipFill>
          <a:blip r:embed="rId2"/>
          <a:srcRect t="9899" r="176" b="-113"/>
          <a:stretch>
            <a:fillRect/>
          </a:stretch>
        </p:blipFill>
        <p:spPr>
          <a:xfrm>
            <a:off x="-667" y="2676"/>
            <a:ext cx="4874137" cy="6865893"/>
          </a:xfrm>
          <a:prstGeom prst="rect">
            <a:avLst/>
          </a:prstGeom>
        </p:spPr>
      </p:pic>
    </p:spTree>
    <p:extLst>
      <p:ext uri="{BB962C8B-B14F-4D97-AF65-F5344CB8AC3E}">
        <p14:creationId xmlns:p14="http://schemas.microsoft.com/office/powerpoint/2010/main" val="2868392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2320B-5D22-C278-D659-D49A0F4865C3}"/>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C435ADE6-A965-F695-02AF-6AE3D2034315}"/>
              </a:ext>
            </a:extLst>
          </p:cNvPr>
          <p:cNvSpPr txBox="1"/>
          <p:nvPr/>
        </p:nvSpPr>
        <p:spPr>
          <a:xfrm>
            <a:off x="797920" y="1951031"/>
            <a:ext cx="10749838" cy="4391651"/>
          </a:xfrm>
          <a:prstGeom prst="rect">
            <a:avLst/>
          </a:prstGeom>
        </p:spPr>
        <p:txBody>
          <a:bodyPr wrap="square" lIns="0" tIns="0" rIns="0" bIns="0" rtlCol="0" anchor="t">
            <a:spAutoFit/>
          </a:bodyPr>
          <a:lstStyle/>
          <a:p>
            <a:pPr>
              <a:buFont typeface="Arial"/>
              <a:buChar char="•"/>
            </a:pPr>
            <a:r>
              <a:rPr lang="es-ES_tradnl" sz="2667" dirty="0">
                <a:latin typeface="Calibri" panose="020F0502020204030204" pitchFamily="34" charset="0"/>
                <a:ea typeface="+mn-lt"/>
                <a:cs typeface="Calibri" panose="020F0502020204030204" pitchFamily="34" charset="0"/>
              </a:rPr>
              <a:t>Bibliotecas universitarias como agentes de producción, gestión y circulación de </a:t>
            </a:r>
            <a:r>
              <a:rPr lang="es-ES_tradnl" sz="2667" b="1" dirty="0">
                <a:latin typeface="Calibri" panose="020F0502020204030204" pitchFamily="34" charset="0"/>
                <a:ea typeface="+mn-lt"/>
                <a:cs typeface="Calibri" panose="020F0502020204030204" pitchFamily="34" charset="0"/>
              </a:rPr>
              <a:t>bienes públicos digitales</a:t>
            </a:r>
            <a:r>
              <a:rPr lang="es-ES_tradnl" sz="2667" dirty="0">
                <a:latin typeface="Calibri" panose="020F0502020204030204" pitchFamily="34" charset="0"/>
                <a:ea typeface="+mn-lt"/>
                <a:cs typeface="Calibri" panose="020F0502020204030204" pitchFamily="34" charset="0"/>
              </a:rPr>
              <a:t>; responsables de la formación en competencias digitales, informacionales y éticas.</a:t>
            </a:r>
          </a:p>
          <a:p>
            <a:pPr>
              <a:buFont typeface="Arial"/>
              <a:buChar char="•"/>
            </a:pPr>
            <a:endParaRPr lang="es-ES_tradnl" sz="2667" dirty="0">
              <a:latin typeface="Calibri" panose="020F0502020204030204" pitchFamily="34" charset="0"/>
              <a:ea typeface="+mn-lt"/>
              <a:cs typeface="Calibri" panose="020F0502020204030204" pitchFamily="34" charset="0"/>
            </a:endParaRPr>
          </a:p>
          <a:p>
            <a:pPr>
              <a:buFont typeface="Arial"/>
              <a:buChar char="•"/>
            </a:pPr>
            <a:r>
              <a:rPr lang="es-ES_tradnl" sz="2667" dirty="0">
                <a:latin typeface="Calibri" panose="020F0502020204030204" pitchFamily="34" charset="0"/>
                <a:ea typeface="+mn-lt"/>
                <a:cs typeface="Calibri" panose="020F0502020204030204" pitchFamily="34" charset="0"/>
              </a:rPr>
              <a:t>Ciencia Abierta transformadora requiere </a:t>
            </a:r>
            <a:r>
              <a:rPr lang="es-ES_tradnl" sz="2667" b="1" dirty="0">
                <a:latin typeface="Calibri" panose="020F0502020204030204" pitchFamily="34" charset="0"/>
                <a:ea typeface="+mn-lt"/>
                <a:cs typeface="Calibri" panose="020F0502020204030204" pitchFamily="34" charset="0"/>
              </a:rPr>
              <a:t>modelos participativos</a:t>
            </a:r>
            <a:r>
              <a:rPr lang="es-ES_tradnl" sz="2667" dirty="0">
                <a:latin typeface="Calibri" panose="020F0502020204030204" pitchFamily="34" charset="0"/>
                <a:ea typeface="+mn-lt"/>
                <a:cs typeface="Calibri" panose="020F0502020204030204" pitchFamily="34" charset="0"/>
              </a:rPr>
              <a:t> que reconozcan diversidad de saberes y promuevan </a:t>
            </a:r>
            <a:r>
              <a:rPr lang="es-ES_tradnl" sz="2667" b="1" dirty="0">
                <a:latin typeface="Calibri" panose="020F0502020204030204" pitchFamily="34" charset="0"/>
                <a:ea typeface="+mn-lt"/>
                <a:cs typeface="Calibri" panose="020F0502020204030204" pitchFamily="34" charset="0"/>
              </a:rPr>
              <a:t>justicia epistémica</a:t>
            </a:r>
            <a:r>
              <a:rPr lang="es-ES_tradnl" sz="2667" dirty="0">
                <a:latin typeface="Calibri" panose="020F0502020204030204" pitchFamily="34" charset="0"/>
                <a:ea typeface="+mn-lt"/>
                <a:cs typeface="Calibri" panose="020F0502020204030204" pitchFamily="34" charset="0"/>
              </a:rPr>
              <a:t> (</a:t>
            </a:r>
            <a:r>
              <a:rPr lang="es-ES_tradnl" sz="2667" dirty="0" err="1">
                <a:latin typeface="Calibri" panose="020F0502020204030204" pitchFamily="34" charset="0"/>
                <a:ea typeface="+mn-lt"/>
                <a:cs typeface="Calibri" panose="020F0502020204030204" pitchFamily="34" charset="0"/>
              </a:rPr>
              <a:t>Fricker</a:t>
            </a:r>
            <a:r>
              <a:rPr lang="es-ES_tradnl" sz="2667" dirty="0">
                <a:latin typeface="Calibri" panose="020F0502020204030204" pitchFamily="34" charset="0"/>
                <a:ea typeface="+mn-lt"/>
                <a:cs typeface="Calibri" panose="020F0502020204030204" pitchFamily="34" charset="0"/>
              </a:rPr>
              <a:t>, 2015; </a:t>
            </a:r>
            <a:r>
              <a:rPr lang="es-ES_tradnl" sz="2667" dirty="0" err="1">
                <a:latin typeface="Calibri" panose="020F0502020204030204" pitchFamily="34" charset="0"/>
                <a:ea typeface="+mn-lt"/>
                <a:cs typeface="Calibri" panose="020F0502020204030204" pitchFamily="34" charset="0"/>
              </a:rPr>
              <a:t>Hollaway</a:t>
            </a:r>
            <a:r>
              <a:rPr lang="es-ES_tradnl" sz="2667" dirty="0">
                <a:latin typeface="Calibri" panose="020F0502020204030204" pitchFamily="34" charset="0"/>
                <a:ea typeface="+mn-lt"/>
                <a:cs typeface="Calibri" panose="020F0502020204030204" pitchFamily="34" charset="0"/>
              </a:rPr>
              <a:t> et al., 2020; Lui et al., 2021; </a:t>
            </a:r>
            <a:r>
              <a:rPr lang="es-ES_tradnl" sz="2667" dirty="0" err="1">
                <a:latin typeface="Calibri" panose="020F0502020204030204" pitchFamily="34" charset="0"/>
                <a:ea typeface="+mn-lt"/>
                <a:cs typeface="Calibri" panose="020F0502020204030204" pitchFamily="34" charset="0"/>
              </a:rPr>
              <a:t>Arancio</a:t>
            </a:r>
            <a:r>
              <a:rPr lang="es-ES_tradnl" sz="2667" dirty="0">
                <a:latin typeface="Calibri" panose="020F0502020204030204" pitchFamily="34" charset="0"/>
                <a:ea typeface="+mn-lt"/>
                <a:cs typeface="Calibri" panose="020F0502020204030204" pitchFamily="34" charset="0"/>
              </a:rPr>
              <a:t>, 2023).</a:t>
            </a:r>
          </a:p>
          <a:p>
            <a:pPr>
              <a:buFont typeface="Arial"/>
              <a:buChar char="•"/>
            </a:pPr>
            <a:endParaRPr lang="es-ES_tradnl" sz="2667" dirty="0">
              <a:latin typeface="Calibri" panose="020F0502020204030204" pitchFamily="34" charset="0"/>
              <a:cs typeface="Calibri" panose="020F0502020204030204" pitchFamily="34" charset="0"/>
            </a:endParaRPr>
          </a:p>
          <a:p>
            <a:pPr>
              <a:buFont typeface="Arial"/>
              <a:buChar char="•"/>
            </a:pPr>
            <a:r>
              <a:rPr lang="es-ES_tradnl" sz="2667" dirty="0">
                <a:latin typeface="Calibri" panose="020F0502020204030204" pitchFamily="34" charset="0"/>
                <a:ea typeface="+mn-lt"/>
                <a:cs typeface="Calibri" panose="020F0502020204030204" pitchFamily="34" charset="0"/>
              </a:rPr>
              <a:t>Evitar la exclusión sistemática de comunidades locales, indígenas y grupos vulnerables.</a:t>
            </a:r>
          </a:p>
          <a:p>
            <a:pPr marL="190510" indent="-190510">
              <a:buFont typeface="Arial"/>
              <a:buChar char="•"/>
            </a:pPr>
            <a:endParaRPr lang="en-US" sz="1867" dirty="0">
              <a:solidFill>
                <a:srgbClr val="FFFFFF"/>
              </a:solidFill>
              <a:latin typeface="Aptos"/>
              <a:ea typeface="+mn-lt"/>
              <a:cs typeface="+mn-lt"/>
            </a:endParaRPr>
          </a:p>
        </p:txBody>
      </p:sp>
      <p:sp>
        <p:nvSpPr>
          <p:cNvPr id="5" name="TextBox 5">
            <a:extLst>
              <a:ext uri="{FF2B5EF4-FFF2-40B4-BE49-F238E27FC236}">
                <a16:creationId xmlns:a16="http://schemas.microsoft.com/office/drawing/2014/main" id="{6D3F081A-4665-7AA7-FCB4-3EBFC937EDBD}"/>
              </a:ext>
            </a:extLst>
          </p:cNvPr>
          <p:cNvSpPr txBox="1"/>
          <p:nvPr/>
        </p:nvSpPr>
        <p:spPr>
          <a:xfrm>
            <a:off x="663074" y="481402"/>
            <a:ext cx="10361627" cy="1231106"/>
          </a:xfrm>
          <a:prstGeom prst="rect">
            <a:avLst/>
          </a:prstGeom>
        </p:spPr>
        <p:txBody>
          <a:bodyPr wrap="square" lIns="0" tIns="0" rIns="0" bIns="0" rtlCol="0" anchor="t">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CIENCIA ABIERTA, BIBLIOTECAS Y JUSTICIA EPISTÉMICA</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8541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54B1-6243-DBDF-DC5B-745751E1A3FA}"/>
              </a:ext>
            </a:extLst>
          </p:cNvPr>
          <p:cNvSpPr>
            <a:spLocks noGrp="1"/>
          </p:cNvSpPr>
          <p:nvPr>
            <p:ph type="title"/>
          </p:nvPr>
        </p:nvSpPr>
        <p:spPr/>
        <p:txBody>
          <a:bodyPr/>
          <a:lstStyle/>
          <a:p>
            <a:pPr algn="ctr"/>
            <a:r>
              <a:rPr lang="en-GB" i="1" dirty="0"/>
              <a:t>sin </a:t>
            </a:r>
            <a:r>
              <a:rPr lang="en-GB" i="1" dirty="0" err="1"/>
              <a:t>dejar</a:t>
            </a:r>
            <a:r>
              <a:rPr lang="en-GB" i="1" dirty="0"/>
              <a:t> a </a:t>
            </a:r>
            <a:r>
              <a:rPr lang="en-GB" i="1" dirty="0" err="1"/>
              <a:t>nadie</a:t>
            </a:r>
            <a:r>
              <a:rPr lang="en-GB" i="1" dirty="0"/>
              <a:t> </a:t>
            </a:r>
            <a:r>
              <a:rPr lang="en-GB" i="1" dirty="0" err="1"/>
              <a:t>atrás</a:t>
            </a:r>
            <a:endParaRPr lang="en-GB" dirty="0"/>
          </a:p>
        </p:txBody>
      </p:sp>
      <p:sp>
        <p:nvSpPr>
          <p:cNvPr id="3" name="Content Placeholder 2">
            <a:extLst>
              <a:ext uri="{FF2B5EF4-FFF2-40B4-BE49-F238E27FC236}">
                <a16:creationId xmlns:a16="http://schemas.microsoft.com/office/drawing/2014/main" id="{F8A9E16D-8075-69FA-1DB4-4854269112C3}"/>
              </a:ext>
            </a:extLst>
          </p:cNvPr>
          <p:cNvSpPr>
            <a:spLocks noGrp="1"/>
          </p:cNvSpPr>
          <p:nvPr>
            <p:ph idx="1"/>
          </p:nvPr>
        </p:nvSpPr>
        <p:spPr/>
        <p:txBody>
          <a:bodyPr/>
          <a:lstStyle/>
          <a:p>
            <a:pPr marL="0" indent="0" algn="ctr">
              <a:buNone/>
            </a:pPr>
            <a:r>
              <a:rPr lang="en-GB" i="1" dirty="0"/>
              <a:t>La </a:t>
            </a:r>
            <a:r>
              <a:rPr lang="en-GB" i="1" dirty="0" err="1"/>
              <a:t>ciencia</a:t>
            </a:r>
            <a:r>
              <a:rPr lang="en-GB" i="1" dirty="0"/>
              <a:t> </a:t>
            </a:r>
            <a:r>
              <a:rPr lang="en-GB" i="1" dirty="0" err="1"/>
              <a:t>abierta</a:t>
            </a:r>
            <a:r>
              <a:rPr lang="en-GB" i="1" dirty="0"/>
              <a:t> —la </a:t>
            </a:r>
            <a:r>
              <a:rPr lang="en-GB" i="1" dirty="0" err="1"/>
              <a:t>práctica</a:t>
            </a:r>
            <a:r>
              <a:rPr lang="en-GB" i="1" dirty="0"/>
              <a:t> de </a:t>
            </a:r>
            <a:r>
              <a:rPr lang="en-GB" i="1" dirty="0" err="1"/>
              <a:t>compartir</a:t>
            </a:r>
            <a:r>
              <a:rPr lang="en-GB" i="1" dirty="0"/>
              <a:t> </a:t>
            </a:r>
            <a:r>
              <a:rPr lang="en-GB" i="1" dirty="0" err="1"/>
              <a:t>ampliamente</a:t>
            </a:r>
            <a:r>
              <a:rPr lang="en-GB" i="1" dirty="0"/>
              <a:t> </a:t>
            </a:r>
            <a:r>
              <a:rPr lang="en-GB" i="1" dirty="0" err="1"/>
              <a:t>todas</a:t>
            </a:r>
            <a:r>
              <a:rPr lang="en-GB" i="1" dirty="0"/>
              <a:t> las </a:t>
            </a:r>
            <a:r>
              <a:rPr lang="en-GB" i="1" dirty="0" err="1"/>
              <a:t>formas</a:t>
            </a:r>
            <a:r>
              <a:rPr lang="en-GB" i="1" dirty="0"/>
              <a:t> de </a:t>
            </a:r>
            <a:r>
              <a:rPr lang="en-GB" i="1" dirty="0" err="1"/>
              <a:t>conocimiento</a:t>
            </a:r>
            <a:r>
              <a:rPr lang="en-GB" i="1" dirty="0"/>
              <a:t> </a:t>
            </a:r>
            <a:r>
              <a:rPr lang="en-GB" i="1" dirty="0" err="1"/>
              <a:t>científico</a:t>
            </a:r>
            <a:r>
              <a:rPr lang="en-GB" i="1" dirty="0"/>
              <a:t>— </a:t>
            </a:r>
            <a:r>
              <a:rPr lang="en-GB" i="1" dirty="0" err="1"/>
              <a:t>ofrece</a:t>
            </a:r>
            <a:r>
              <a:rPr lang="en-GB" i="1" dirty="0"/>
              <a:t> </a:t>
            </a:r>
            <a:r>
              <a:rPr lang="en-GB" i="1" dirty="0" err="1"/>
              <a:t>beneficios</a:t>
            </a:r>
            <a:r>
              <a:rPr lang="en-GB" i="1" dirty="0"/>
              <a:t> </a:t>
            </a:r>
            <a:r>
              <a:rPr lang="en-GB" i="1" dirty="0" err="1"/>
              <a:t>cruciales</a:t>
            </a:r>
            <a:r>
              <a:rPr lang="en-GB" i="1" dirty="0"/>
              <a:t> para la </a:t>
            </a:r>
            <a:r>
              <a:rPr lang="en-GB" i="1" dirty="0" err="1"/>
              <a:t>vitalidad</a:t>
            </a:r>
            <a:r>
              <a:rPr lang="en-GB" i="1" dirty="0"/>
              <a:t> de la </a:t>
            </a:r>
            <a:r>
              <a:rPr lang="en-GB" i="1" dirty="0" err="1"/>
              <a:t>investigación</a:t>
            </a:r>
            <a:r>
              <a:rPr lang="en-GB" i="1" dirty="0"/>
              <a:t>, para </a:t>
            </a:r>
            <a:r>
              <a:rPr lang="en-GB" i="1" dirty="0" err="1"/>
              <a:t>conectar</a:t>
            </a:r>
            <a:r>
              <a:rPr lang="en-GB" i="1" dirty="0"/>
              <a:t> la </a:t>
            </a:r>
            <a:r>
              <a:rPr lang="en-GB" i="1" dirty="0" err="1"/>
              <a:t>ciencia</a:t>
            </a:r>
            <a:r>
              <a:rPr lang="en-GB" i="1" dirty="0"/>
              <a:t> con </a:t>
            </a:r>
            <a:r>
              <a:rPr lang="en-GB" i="1" dirty="0" err="1"/>
              <a:t>los</a:t>
            </a:r>
            <a:r>
              <a:rPr lang="en-GB" i="1" dirty="0"/>
              <a:t> </a:t>
            </a:r>
            <a:r>
              <a:rPr lang="en-GB" i="1" dirty="0" err="1"/>
              <a:t>responsables</a:t>
            </a:r>
            <a:r>
              <a:rPr lang="en-GB" i="1" dirty="0"/>
              <a:t> </a:t>
            </a:r>
            <a:r>
              <a:rPr lang="en-GB" i="1" dirty="0" err="1"/>
              <a:t>políticos</a:t>
            </a:r>
            <a:r>
              <a:rPr lang="en-GB" i="1" dirty="0"/>
              <a:t> y la </a:t>
            </a:r>
            <a:r>
              <a:rPr lang="en-GB" i="1" dirty="0" err="1"/>
              <a:t>sociedad</a:t>
            </a:r>
            <a:r>
              <a:rPr lang="en-GB" i="1" dirty="0"/>
              <a:t>, y para </a:t>
            </a:r>
            <a:r>
              <a:rPr lang="en-GB" i="1" dirty="0" err="1"/>
              <a:t>abordar</a:t>
            </a:r>
            <a:r>
              <a:rPr lang="en-GB" i="1" dirty="0"/>
              <a:t> la </a:t>
            </a:r>
            <a:r>
              <a:rPr lang="en-GB" i="1" dirty="0" err="1"/>
              <a:t>desigualdad</a:t>
            </a:r>
            <a:r>
              <a:rPr lang="en-GB" i="1" dirty="0"/>
              <a:t> global. Sin embargo, las barreras </a:t>
            </a:r>
            <a:r>
              <a:rPr lang="en-GB" i="1" dirty="0" err="1"/>
              <a:t>mundiales</a:t>
            </a:r>
            <a:r>
              <a:rPr lang="en-GB" i="1" dirty="0"/>
              <a:t> a la </a:t>
            </a:r>
            <a:r>
              <a:rPr lang="en-GB" i="1" dirty="0" err="1"/>
              <a:t>colaboración</a:t>
            </a:r>
            <a:r>
              <a:rPr lang="en-GB" i="1" dirty="0"/>
              <a:t> </a:t>
            </a:r>
            <a:r>
              <a:rPr lang="en-GB" i="1" dirty="0" err="1"/>
              <a:t>científica</a:t>
            </a:r>
            <a:r>
              <a:rPr lang="en-GB" i="1" dirty="0"/>
              <a:t> </a:t>
            </a:r>
            <a:r>
              <a:rPr lang="en-GB" i="1" dirty="0" err="1"/>
              <a:t>están</a:t>
            </a:r>
            <a:r>
              <a:rPr lang="en-GB" i="1" dirty="0"/>
              <a:t> </a:t>
            </a:r>
            <a:r>
              <a:rPr lang="en-GB" i="1" dirty="0" err="1"/>
              <a:t>aumentando</a:t>
            </a:r>
            <a:r>
              <a:rPr lang="en-GB" i="1" dirty="0"/>
              <a:t> </a:t>
            </a:r>
            <a:r>
              <a:rPr lang="en-GB" i="1" dirty="0" err="1"/>
              <a:t>en</a:t>
            </a:r>
            <a:r>
              <a:rPr lang="en-GB" i="1" dirty="0"/>
              <a:t> un </a:t>
            </a:r>
            <a:r>
              <a:rPr lang="en-GB" i="1" dirty="0" err="1"/>
              <a:t>contexto</a:t>
            </a:r>
            <a:r>
              <a:rPr lang="en-GB" i="1" dirty="0"/>
              <a:t> </a:t>
            </a:r>
            <a:r>
              <a:rPr lang="en-GB" i="1" dirty="0" err="1"/>
              <a:t>geopolítico</a:t>
            </a:r>
            <a:r>
              <a:rPr lang="en-GB" i="1" dirty="0"/>
              <a:t> y </a:t>
            </a:r>
            <a:r>
              <a:rPr lang="en-GB" i="1" dirty="0" err="1"/>
              <a:t>económico</a:t>
            </a:r>
            <a:r>
              <a:rPr lang="en-GB" i="1" dirty="0"/>
              <a:t> </a:t>
            </a:r>
            <a:r>
              <a:rPr lang="en-GB" i="1" dirty="0" err="1"/>
              <a:t>en</a:t>
            </a:r>
            <a:r>
              <a:rPr lang="en-GB" i="1" dirty="0"/>
              <a:t> </a:t>
            </a:r>
            <a:r>
              <a:rPr lang="en-GB" i="1" dirty="0" err="1"/>
              <a:t>rápida</a:t>
            </a:r>
            <a:r>
              <a:rPr lang="en-GB" i="1" dirty="0"/>
              <a:t> </a:t>
            </a:r>
            <a:r>
              <a:rPr lang="en-GB" i="1" dirty="0" err="1"/>
              <a:t>evolución</a:t>
            </a:r>
            <a:r>
              <a:rPr lang="en-GB" i="1" dirty="0"/>
              <a:t>. </a:t>
            </a:r>
            <a:r>
              <a:rPr lang="en-GB" i="1" dirty="0" err="1"/>
              <a:t>Hacemos</a:t>
            </a:r>
            <a:r>
              <a:rPr lang="en-GB" i="1" dirty="0"/>
              <a:t> un </a:t>
            </a:r>
            <a:r>
              <a:rPr lang="en-GB" i="1" dirty="0" err="1"/>
              <a:t>llamamiento</a:t>
            </a:r>
            <a:r>
              <a:rPr lang="en-GB" i="1" dirty="0"/>
              <a:t> a la </a:t>
            </a:r>
            <a:r>
              <a:rPr lang="en-GB" i="1" dirty="0" err="1"/>
              <a:t>comunidad</a:t>
            </a:r>
            <a:r>
              <a:rPr lang="en-GB" i="1" dirty="0"/>
              <a:t> global para que impulse </a:t>
            </a:r>
            <a:r>
              <a:rPr lang="en-GB" i="1" dirty="0" err="1"/>
              <a:t>activamente</a:t>
            </a:r>
            <a:r>
              <a:rPr lang="en-GB" i="1" dirty="0"/>
              <a:t> la </a:t>
            </a:r>
            <a:r>
              <a:rPr lang="en-GB" i="1" dirty="0" err="1"/>
              <a:t>ciencia</a:t>
            </a:r>
            <a:r>
              <a:rPr lang="en-GB" i="1" dirty="0"/>
              <a:t> </a:t>
            </a:r>
            <a:r>
              <a:rPr lang="en-GB" i="1" dirty="0" err="1"/>
              <a:t>abierta</a:t>
            </a:r>
            <a:r>
              <a:rPr lang="en-GB" i="1" dirty="0"/>
              <a:t> </a:t>
            </a:r>
            <a:r>
              <a:rPr lang="en-GB" i="1" dirty="0" err="1"/>
              <a:t>en</a:t>
            </a:r>
            <a:r>
              <a:rPr lang="en-GB" i="1" dirty="0"/>
              <a:t> </a:t>
            </a:r>
            <a:r>
              <a:rPr lang="en-GB" i="1" dirty="0" err="1"/>
              <a:t>beneficio</a:t>
            </a:r>
            <a:r>
              <a:rPr lang="en-GB" i="1" dirty="0"/>
              <a:t> de </a:t>
            </a:r>
            <a:r>
              <a:rPr lang="en-GB" i="1" dirty="0" err="1"/>
              <a:t>todos</a:t>
            </a:r>
            <a:r>
              <a:rPr lang="en-GB" i="1" dirty="0"/>
              <a:t>, sin </a:t>
            </a:r>
            <a:r>
              <a:rPr lang="en-GB" i="1" dirty="0" err="1"/>
              <a:t>dejar</a:t>
            </a:r>
            <a:r>
              <a:rPr lang="en-GB" i="1" dirty="0"/>
              <a:t> a </a:t>
            </a:r>
            <a:r>
              <a:rPr lang="en-GB" i="1" dirty="0" err="1"/>
              <a:t>nadie</a:t>
            </a:r>
            <a:r>
              <a:rPr lang="en-GB" i="1" dirty="0"/>
              <a:t> </a:t>
            </a:r>
            <a:r>
              <a:rPr lang="en-GB" i="1" dirty="0" err="1"/>
              <a:t>atrás</a:t>
            </a:r>
            <a:r>
              <a:rPr lang="en-GB" i="1" dirty="0"/>
              <a:t>. </a:t>
            </a:r>
          </a:p>
          <a:p>
            <a:pPr marL="0" indent="0" algn="ctr">
              <a:buNone/>
            </a:pPr>
            <a:r>
              <a:rPr lang="en-GB" dirty="0"/>
              <a:t>(Open Science Statement of the UN Scientific Advisory Board)</a:t>
            </a:r>
          </a:p>
          <a:p>
            <a:endParaRPr lang="en-GB" dirty="0"/>
          </a:p>
        </p:txBody>
      </p:sp>
    </p:spTree>
    <p:extLst>
      <p:ext uri="{BB962C8B-B14F-4D97-AF65-F5344CB8AC3E}">
        <p14:creationId xmlns:p14="http://schemas.microsoft.com/office/powerpoint/2010/main" val="1752899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D3612-1826-674A-403E-B11B5BB52AAB}"/>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9798E612-C91B-B4CB-0045-E25CA1339CC8}"/>
              </a:ext>
            </a:extLst>
          </p:cNvPr>
          <p:cNvSpPr txBox="1"/>
          <p:nvPr/>
        </p:nvSpPr>
        <p:spPr>
          <a:xfrm>
            <a:off x="784552" y="1362820"/>
            <a:ext cx="10736470" cy="4535409"/>
          </a:xfrm>
          <a:prstGeom prst="rect">
            <a:avLst/>
          </a:prstGeom>
        </p:spPr>
        <p:txBody>
          <a:bodyPr wrap="square" lIns="0" tIns="0" rIns="0" bIns="0" rtlCol="0" anchor="t">
            <a:spAutoFit/>
          </a:bodyPr>
          <a:lstStyle/>
          <a:p>
            <a:pPr marL="381019" indent="-381019">
              <a:buFont typeface="Arial"/>
              <a:buChar char="•"/>
            </a:pPr>
            <a:r>
              <a:rPr lang="es-ES_tradnl" sz="2267" b="1" dirty="0">
                <a:ea typeface="+mn-lt"/>
                <a:cs typeface="+mn-lt"/>
              </a:rPr>
              <a:t>Recomendación de Ciencia Abierta (UNESCO, 2021):</a:t>
            </a:r>
            <a:r>
              <a:rPr lang="es-ES_tradnl" sz="2267" dirty="0">
                <a:ea typeface="+mn-lt"/>
                <a:cs typeface="+mn-lt"/>
              </a:rPr>
              <a:t> participación pública (ciencia ciudadana, laboratorios ciudadanos) y acceso equitativo al conocimiento (</a:t>
            </a:r>
            <a:r>
              <a:rPr lang="es-ES_tradnl" sz="2267" dirty="0" err="1">
                <a:ea typeface="+mn-lt"/>
                <a:cs typeface="+mn-lt"/>
              </a:rPr>
              <a:t>Fraisl</a:t>
            </a:r>
            <a:r>
              <a:rPr lang="es-ES_tradnl" sz="2267" dirty="0">
                <a:ea typeface="+mn-lt"/>
                <a:cs typeface="+mn-lt"/>
              </a:rPr>
              <a:t> et al., 2022).</a:t>
            </a:r>
          </a:p>
          <a:p>
            <a:pPr marL="381019" indent="-381019">
              <a:buFont typeface="Arial"/>
              <a:buChar char="•"/>
            </a:pPr>
            <a:endParaRPr lang="es-ES_tradnl" sz="2267" dirty="0">
              <a:ea typeface="+mn-lt"/>
              <a:cs typeface="+mn-lt"/>
            </a:endParaRPr>
          </a:p>
          <a:p>
            <a:pPr marL="381019" indent="-381019">
              <a:buFont typeface="Arial"/>
              <a:buChar char="•"/>
            </a:pPr>
            <a:r>
              <a:rPr lang="es-ES_tradnl" sz="2267" b="1" dirty="0">
                <a:ea typeface="+mn-lt"/>
                <a:cs typeface="+mn-lt"/>
              </a:rPr>
              <a:t>ODS y bienes públicos digitales:</a:t>
            </a:r>
            <a:r>
              <a:rPr lang="es-ES_tradnl" sz="2267" dirty="0">
                <a:ea typeface="+mn-lt"/>
                <a:cs typeface="+mn-lt"/>
              </a:rPr>
              <a:t> repositorios, software libre, ciencia ciudadana como infraestructuras esenciales (UNDP, 2023; Naciones Unidas, 2024).</a:t>
            </a:r>
          </a:p>
          <a:p>
            <a:pPr marL="381019" indent="-381019">
              <a:buFont typeface="Arial"/>
              <a:buChar char="•"/>
            </a:pPr>
            <a:endParaRPr lang="es-ES_tradnl" sz="2267" dirty="0"/>
          </a:p>
          <a:p>
            <a:pPr marL="381019" indent="-381019">
              <a:buFont typeface="Arial"/>
              <a:buChar char="•"/>
            </a:pPr>
            <a:r>
              <a:rPr lang="es-ES_tradnl" sz="2267" b="1" dirty="0">
                <a:ea typeface="+mn-lt"/>
                <a:cs typeface="+mn-lt"/>
              </a:rPr>
              <a:t>Ética de la IA (UNESCO, 2021):</a:t>
            </a:r>
            <a:r>
              <a:rPr lang="es-ES_tradnl" sz="2267" dirty="0">
                <a:ea typeface="+mn-lt"/>
                <a:cs typeface="+mn-lt"/>
              </a:rPr>
              <a:t> transparencia, derechos humanos, inclusión y sostenibilidad ambiental. Bibliotecas = promotoras de alfabetización en IA y equidad epistémica.</a:t>
            </a:r>
          </a:p>
          <a:p>
            <a:pPr marL="381019" indent="-381019">
              <a:buFont typeface="Arial"/>
              <a:buChar char="•"/>
            </a:pPr>
            <a:endParaRPr lang="es-ES_tradnl" sz="2267" dirty="0">
              <a:ea typeface="Calibri"/>
              <a:cs typeface="Calibri"/>
            </a:endParaRPr>
          </a:p>
          <a:p>
            <a:pPr marL="381019" indent="-381019">
              <a:buFont typeface="Arial"/>
              <a:buChar char="•"/>
            </a:pPr>
            <a:r>
              <a:rPr lang="es-ES_tradnl" sz="2267" b="1" dirty="0">
                <a:ea typeface="+mn-lt"/>
                <a:cs typeface="+mn-lt"/>
              </a:rPr>
              <a:t>Recursos Educativos Abiertos (UNESCO, 2019; 2024): </a:t>
            </a:r>
            <a:r>
              <a:rPr lang="es-ES_tradnl" sz="2267" dirty="0">
                <a:ea typeface="+mn-lt"/>
                <a:cs typeface="+mn-lt"/>
              </a:rPr>
              <a:t>infraestructuras abiertas, multilingües e inclusivas; potencial de IA en producción y traducción de OER.</a:t>
            </a:r>
          </a:p>
        </p:txBody>
      </p:sp>
      <p:sp>
        <p:nvSpPr>
          <p:cNvPr id="5" name="TextBox 5">
            <a:extLst>
              <a:ext uri="{FF2B5EF4-FFF2-40B4-BE49-F238E27FC236}">
                <a16:creationId xmlns:a16="http://schemas.microsoft.com/office/drawing/2014/main" id="{9A95559E-907E-3913-45DA-ECF01B5BC7AB}"/>
              </a:ext>
            </a:extLst>
          </p:cNvPr>
          <p:cNvSpPr txBox="1"/>
          <p:nvPr/>
        </p:nvSpPr>
        <p:spPr>
          <a:xfrm>
            <a:off x="978721" y="207350"/>
            <a:ext cx="10072716" cy="836255"/>
          </a:xfrm>
          <a:prstGeom prst="rect">
            <a:avLst/>
          </a:prstGeom>
        </p:spPr>
        <p:txBody>
          <a:bodyPr wrap="square" lIns="0" tIns="0" rIns="0" bIns="0" rtlCol="0" anchor="t">
            <a:spAutoFit/>
          </a:bodyPr>
          <a:lstStyle/>
          <a:p>
            <a:pPr algn="ctr">
              <a:lnSpc>
                <a:spcPts val="7740"/>
              </a:lnSpc>
            </a:pPr>
            <a:r>
              <a:rPr lang="en-US" sz="3600" dirty="0">
                <a:latin typeface="Verdana" panose="020B0604030504040204" pitchFamily="34" charset="0"/>
                <a:ea typeface="Verdana" panose="020B0604030504040204" pitchFamily="34" charset="0"/>
                <a:cs typeface="Verdana" panose="020B0604030504040204" pitchFamily="34" charset="0"/>
                <a:sym typeface="29LT Bukra Semi-Bold"/>
              </a:rPr>
              <a:t>MARCOS NORMATIVOS INTERNACIONALES</a:t>
            </a:r>
            <a:endParaRPr lang="en-US" sz="1067"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95232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C341B-BF0D-1F5D-51D3-2A77F076DFDD}"/>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2A1125DB-F3A1-9338-6641-3822C27A0059}"/>
              </a:ext>
            </a:extLst>
          </p:cNvPr>
          <p:cNvSpPr txBox="1"/>
          <p:nvPr/>
        </p:nvSpPr>
        <p:spPr>
          <a:xfrm>
            <a:off x="784552" y="1362821"/>
            <a:ext cx="10736470" cy="4925194"/>
          </a:xfrm>
          <a:prstGeom prst="rect">
            <a:avLst/>
          </a:prstGeom>
        </p:spPr>
        <p:txBody>
          <a:bodyPr wrap="square" lIns="0" tIns="0" rIns="0" bIns="0" rtlCol="0" anchor="t">
            <a:spAutoFit/>
          </a:bodyPr>
          <a:lstStyle/>
          <a:p>
            <a:pPr>
              <a:buFont typeface="Arial"/>
              <a:buChar char="•"/>
            </a:pPr>
            <a:r>
              <a:rPr lang="es-ES_tradnl" sz="2667" b="1" dirty="0">
                <a:latin typeface="Calibri" panose="020F0502020204030204" pitchFamily="34" charset="0"/>
                <a:ea typeface="+mn-lt"/>
                <a:cs typeface="Calibri" panose="020F0502020204030204" pitchFamily="34" charset="0"/>
              </a:rPr>
              <a:t>Pacto Digital Global (</a:t>
            </a:r>
            <a:r>
              <a:rPr lang="es-ES_tradnl" sz="2667" b="1" dirty="0" err="1">
                <a:latin typeface="Calibri" panose="020F0502020204030204" pitchFamily="34" charset="0"/>
                <a:ea typeface="+mn-lt"/>
                <a:cs typeface="Calibri" panose="020F0502020204030204" pitchFamily="34" charset="0"/>
              </a:rPr>
              <a:t>United</a:t>
            </a:r>
            <a:r>
              <a:rPr lang="es-ES_tradnl" sz="2667" b="1" dirty="0">
                <a:latin typeface="Calibri" panose="020F0502020204030204" pitchFamily="34" charset="0"/>
                <a:ea typeface="+mn-lt"/>
                <a:cs typeface="Calibri" panose="020F0502020204030204" pitchFamily="34" charset="0"/>
              </a:rPr>
              <a:t> </a:t>
            </a:r>
            <a:r>
              <a:rPr lang="es-ES_tradnl" sz="2667" b="1" dirty="0" err="1">
                <a:latin typeface="Calibri" panose="020F0502020204030204" pitchFamily="34" charset="0"/>
                <a:ea typeface="+mn-lt"/>
                <a:cs typeface="Calibri" panose="020F0502020204030204" pitchFamily="34" charset="0"/>
              </a:rPr>
              <a:t>Nations</a:t>
            </a:r>
            <a:r>
              <a:rPr lang="es-ES_tradnl" sz="2667" b="1" dirty="0">
                <a:latin typeface="Calibri" panose="020F0502020204030204" pitchFamily="34" charset="0"/>
                <a:ea typeface="+mn-lt"/>
                <a:cs typeface="Calibri" panose="020F0502020204030204" pitchFamily="34" charset="0"/>
              </a:rPr>
              <a:t>, 2024):</a:t>
            </a:r>
            <a:r>
              <a:rPr lang="es-ES_tradnl" sz="2667" dirty="0">
                <a:latin typeface="Calibri" panose="020F0502020204030204" pitchFamily="34" charset="0"/>
                <a:ea typeface="+mn-lt"/>
                <a:cs typeface="Calibri" panose="020F0502020204030204" pitchFamily="34" charset="0"/>
              </a:rPr>
              <a:t> futuro digital abierto, libre y seguro.</a:t>
            </a:r>
          </a:p>
          <a:p>
            <a:pPr>
              <a:buFont typeface="Arial"/>
              <a:buChar char="•"/>
            </a:pPr>
            <a:r>
              <a:rPr lang="es-ES_tradnl" sz="2667" b="1" dirty="0">
                <a:latin typeface="Calibri" panose="020F0502020204030204" pitchFamily="34" charset="0"/>
                <a:ea typeface="+mn-lt"/>
                <a:cs typeface="Calibri" panose="020F0502020204030204" pitchFamily="34" charset="0"/>
              </a:rPr>
              <a:t>Evaluación científica:</a:t>
            </a:r>
            <a:r>
              <a:rPr lang="es-ES_tradnl" sz="2667" dirty="0">
                <a:latin typeface="Calibri" panose="020F0502020204030204" pitchFamily="34" charset="0"/>
                <a:ea typeface="+mn-lt"/>
                <a:cs typeface="Calibri" panose="020F0502020204030204" pitchFamily="34" charset="0"/>
              </a:rPr>
              <a:t> DORA y </a:t>
            </a:r>
            <a:r>
              <a:rPr lang="es-ES_tradnl" sz="2667" dirty="0" err="1">
                <a:latin typeface="Calibri" panose="020F0502020204030204" pitchFamily="34" charset="0"/>
                <a:ea typeface="+mn-lt"/>
                <a:cs typeface="Calibri" panose="020F0502020204030204" pitchFamily="34" charset="0"/>
              </a:rPr>
              <a:t>CoARA</a:t>
            </a:r>
            <a:r>
              <a:rPr lang="es-ES_tradnl" sz="2667" dirty="0">
                <a:latin typeface="Calibri" panose="020F0502020204030204" pitchFamily="34" charset="0"/>
                <a:ea typeface="+mn-lt"/>
                <a:cs typeface="Calibri" panose="020F0502020204030204" pitchFamily="34" charset="0"/>
              </a:rPr>
              <a:t> proponen criterios más diversos, reproducibles y con impacto social (</a:t>
            </a:r>
            <a:r>
              <a:rPr lang="es-ES_tradnl" sz="2667" dirty="0" err="1">
                <a:latin typeface="Calibri" panose="020F0502020204030204" pitchFamily="34" charset="0"/>
                <a:ea typeface="+mn-lt"/>
                <a:cs typeface="Calibri" panose="020F0502020204030204" pitchFamily="34" charset="0"/>
              </a:rPr>
              <a:t>Schönbrodt</a:t>
            </a:r>
            <a:r>
              <a:rPr lang="es-ES_tradnl" sz="2667" dirty="0">
                <a:latin typeface="Calibri" panose="020F0502020204030204" pitchFamily="34" charset="0"/>
                <a:ea typeface="+mn-lt"/>
                <a:cs typeface="Calibri" panose="020F0502020204030204" pitchFamily="34" charset="0"/>
              </a:rPr>
              <a:t> et al., 2022; Torres-Salinas, 2025).</a:t>
            </a:r>
            <a:endParaRPr lang="es-ES_tradnl" sz="1200" dirty="0">
              <a:latin typeface="Calibri" panose="020F0502020204030204" pitchFamily="34" charset="0"/>
              <a:ea typeface="+mn-lt"/>
              <a:cs typeface="Calibri" panose="020F0502020204030204" pitchFamily="34" charset="0"/>
            </a:endParaRPr>
          </a:p>
          <a:p>
            <a:pPr>
              <a:buFont typeface="Arial"/>
              <a:buChar char="•"/>
            </a:pPr>
            <a:r>
              <a:rPr lang="es-ES_tradnl" sz="2667" dirty="0">
                <a:latin typeface="Calibri" panose="020F0502020204030204" pitchFamily="34" charset="0"/>
                <a:ea typeface="+mn-lt"/>
                <a:cs typeface="Calibri" panose="020F0502020204030204" pitchFamily="34" charset="0"/>
              </a:rPr>
              <a:t>Oportunidad para América Latina:</a:t>
            </a:r>
            <a:endParaRPr lang="es-ES_tradnl" sz="1200" dirty="0">
              <a:latin typeface="Calibri" panose="020F0502020204030204" pitchFamily="34" charset="0"/>
              <a:ea typeface="+mn-lt"/>
              <a:cs typeface="Calibri" panose="020F0502020204030204" pitchFamily="34" charset="0"/>
            </a:endParaRPr>
          </a:p>
          <a:p>
            <a:pPr lvl="1">
              <a:buFont typeface="Courier New"/>
              <a:buChar char="o"/>
            </a:pPr>
            <a:r>
              <a:rPr lang="es-ES_tradnl" sz="2667" b="1" dirty="0">
                <a:latin typeface="Calibri" panose="020F0502020204030204" pitchFamily="34" charset="0"/>
                <a:ea typeface="+mn-lt"/>
                <a:cs typeface="Calibri" panose="020F0502020204030204" pitchFamily="34" charset="0"/>
              </a:rPr>
              <a:t>Inclusiva</a:t>
            </a:r>
            <a:r>
              <a:rPr lang="es-ES_tradnl" sz="2667" dirty="0">
                <a:latin typeface="Calibri" panose="020F0502020204030204" pitchFamily="34" charset="0"/>
                <a:ea typeface="+mn-lt"/>
                <a:cs typeface="Calibri" panose="020F0502020204030204" pitchFamily="34" charset="0"/>
              </a:rPr>
              <a:t> → reconocer pluralidad de saberes.</a:t>
            </a:r>
            <a:endParaRPr lang="es-ES_tradnl" sz="1200" dirty="0">
              <a:latin typeface="Calibri" panose="020F0502020204030204" pitchFamily="34" charset="0"/>
              <a:ea typeface="Calibri"/>
              <a:cs typeface="Calibri" panose="020F0502020204030204" pitchFamily="34" charset="0"/>
            </a:endParaRPr>
          </a:p>
          <a:p>
            <a:pPr lvl="1">
              <a:buFont typeface="Courier New"/>
              <a:buChar char="o"/>
            </a:pPr>
            <a:r>
              <a:rPr lang="es-ES_tradnl" sz="2667" b="1" dirty="0">
                <a:latin typeface="Calibri" panose="020F0502020204030204" pitchFamily="34" charset="0"/>
                <a:ea typeface="+mn-lt"/>
                <a:cs typeface="Calibri" panose="020F0502020204030204" pitchFamily="34" charset="0"/>
              </a:rPr>
              <a:t>Ética</a:t>
            </a:r>
            <a:r>
              <a:rPr lang="es-ES_tradnl" sz="2667" dirty="0">
                <a:latin typeface="Calibri" panose="020F0502020204030204" pitchFamily="34" charset="0"/>
                <a:ea typeface="+mn-lt"/>
                <a:cs typeface="Calibri" panose="020F0502020204030204" pitchFamily="34" charset="0"/>
              </a:rPr>
              <a:t> → transparencia y responsabilidad en gobernanza del conocimiento.</a:t>
            </a:r>
            <a:endParaRPr lang="es-ES_tradnl" sz="1200" dirty="0">
              <a:latin typeface="Calibri" panose="020F0502020204030204" pitchFamily="34" charset="0"/>
              <a:ea typeface="+mn-lt"/>
              <a:cs typeface="Calibri" panose="020F0502020204030204" pitchFamily="34" charset="0"/>
            </a:endParaRPr>
          </a:p>
          <a:p>
            <a:pPr lvl="1">
              <a:buFont typeface="Courier New"/>
              <a:buChar char="o"/>
            </a:pPr>
            <a:r>
              <a:rPr lang="es-ES_tradnl" sz="2667" b="1" dirty="0">
                <a:latin typeface="Calibri" panose="020F0502020204030204" pitchFamily="34" charset="0"/>
                <a:ea typeface="+mn-lt"/>
                <a:cs typeface="Calibri" panose="020F0502020204030204" pitchFamily="34" charset="0"/>
              </a:rPr>
              <a:t>Sostenible</a:t>
            </a:r>
            <a:r>
              <a:rPr lang="es-ES_tradnl" sz="2667" dirty="0">
                <a:latin typeface="Calibri" panose="020F0502020204030204" pitchFamily="34" charset="0"/>
                <a:ea typeface="+mn-lt"/>
                <a:cs typeface="Calibri" panose="020F0502020204030204" pitchFamily="34" charset="0"/>
              </a:rPr>
              <a:t> → fortalecer infraestructuras públicas y evitar dependencias asimétricas.</a:t>
            </a:r>
            <a:endParaRPr lang="es-ES_tradnl" sz="1200" dirty="0">
              <a:latin typeface="Calibri" panose="020F0502020204030204" pitchFamily="34" charset="0"/>
              <a:ea typeface="+mn-lt"/>
              <a:cs typeface="Calibri" panose="020F0502020204030204" pitchFamily="34" charset="0"/>
            </a:endParaRPr>
          </a:p>
          <a:p>
            <a:pPr marL="381019" indent="-381019">
              <a:buFont typeface="Arial"/>
              <a:buChar char="•"/>
            </a:pPr>
            <a:endParaRPr lang="en-US" sz="2667" dirty="0">
              <a:solidFill>
                <a:srgbClr val="FFFFFF"/>
              </a:solidFill>
              <a:latin typeface="Aptos"/>
              <a:ea typeface="+mn-lt"/>
              <a:cs typeface="+mn-lt"/>
            </a:endParaRPr>
          </a:p>
        </p:txBody>
      </p:sp>
      <p:sp>
        <p:nvSpPr>
          <p:cNvPr id="5" name="TextBox 5">
            <a:extLst>
              <a:ext uri="{FF2B5EF4-FFF2-40B4-BE49-F238E27FC236}">
                <a16:creationId xmlns:a16="http://schemas.microsoft.com/office/drawing/2014/main" id="{0306DCFA-4CF7-5369-89B6-E650DCDC6C5E}"/>
              </a:ext>
            </a:extLst>
          </p:cNvPr>
          <p:cNvSpPr txBox="1"/>
          <p:nvPr/>
        </p:nvSpPr>
        <p:spPr>
          <a:xfrm>
            <a:off x="978721" y="207350"/>
            <a:ext cx="10072716" cy="811441"/>
          </a:xfrm>
          <a:prstGeom prst="rect">
            <a:avLst/>
          </a:prstGeom>
        </p:spPr>
        <p:txBody>
          <a:bodyPr wrap="square" lIns="0" tIns="0" rIns="0" bIns="0" rtlCol="0" anchor="t">
            <a:spAutoFit/>
          </a:bodyPr>
          <a:lstStyle/>
          <a:p>
            <a:pPr algn="ctr">
              <a:lnSpc>
                <a:spcPts val="7740"/>
              </a:lnSpc>
            </a:pPr>
            <a:r>
              <a:rPr lang="en-US" sz="2667" dirty="0">
                <a:latin typeface="Verdana" panose="020B0604030504040204" pitchFamily="34" charset="0"/>
                <a:ea typeface="Verdana" panose="020B0604030504040204" pitchFamily="34" charset="0"/>
                <a:cs typeface="Verdana" panose="020B0604030504040204" pitchFamily="34" charset="0"/>
                <a:sym typeface="29LT Bukra Semi-Bold"/>
              </a:rPr>
              <a:t>TRANSFORMACIÓN ESTRUCTURAL EN AMÉRICA LATINA</a:t>
            </a:r>
            <a:endParaRPr lang="en-US" sz="733"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759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3B5E-2B95-9FD5-8649-FB03426FCBE3}"/>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AB1D3ECE-D13E-8961-A343-A1AA38394ECC}"/>
              </a:ext>
            </a:extLst>
          </p:cNvPr>
          <p:cNvSpPr txBox="1"/>
          <p:nvPr/>
        </p:nvSpPr>
        <p:spPr>
          <a:xfrm>
            <a:off x="766722" y="1514392"/>
            <a:ext cx="10847371" cy="3610732"/>
          </a:xfrm>
          <a:prstGeom prst="rect">
            <a:avLst/>
          </a:prstGeom>
        </p:spPr>
        <p:txBody>
          <a:bodyPr wrap="square" lIns="0" tIns="0" rIns="0" bIns="0" rtlCol="0" anchor="t">
            <a:spAutoFit/>
          </a:bodyPr>
          <a:lstStyle/>
          <a:p>
            <a:pPr>
              <a:buFont typeface="Arial"/>
              <a:buChar char="•"/>
            </a:pPr>
            <a:r>
              <a:rPr lang="es-ES_tradnl" sz="2933" dirty="0">
                <a:ea typeface="+mn-lt"/>
                <a:cs typeface="+mn-lt"/>
              </a:rPr>
              <a:t>De custodios de colecciones a </a:t>
            </a:r>
            <a:r>
              <a:rPr lang="es-ES_tradnl" sz="2933" b="1" dirty="0">
                <a:ea typeface="+mn-lt"/>
                <a:cs typeface="+mn-lt"/>
              </a:rPr>
              <a:t>infraestructuras estratégicas</a:t>
            </a:r>
            <a:r>
              <a:rPr lang="es-ES_tradnl" sz="2933" dirty="0">
                <a:ea typeface="+mn-lt"/>
                <a:cs typeface="+mn-lt"/>
              </a:rPr>
              <a:t>.</a:t>
            </a:r>
          </a:p>
          <a:p>
            <a:pPr>
              <a:buFont typeface="Arial"/>
              <a:buChar char="•"/>
            </a:pPr>
            <a:r>
              <a:rPr lang="es-ES_tradnl" sz="2933" dirty="0">
                <a:ea typeface="+mn-lt"/>
                <a:cs typeface="+mn-lt"/>
              </a:rPr>
              <a:t>Nuevas funciones:</a:t>
            </a:r>
          </a:p>
          <a:p>
            <a:pPr lvl="1">
              <a:buFont typeface="Arial"/>
              <a:buChar char="•"/>
            </a:pPr>
            <a:r>
              <a:rPr lang="es-ES_tradnl" sz="2933" dirty="0">
                <a:ea typeface="+mn-lt"/>
                <a:cs typeface="+mn-lt"/>
              </a:rPr>
              <a:t>Formación en </a:t>
            </a:r>
            <a:r>
              <a:rPr lang="es-ES_tradnl" sz="2933" b="1" dirty="0">
                <a:ea typeface="+mn-lt"/>
                <a:cs typeface="+mn-lt"/>
              </a:rPr>
              <a:t>competencias digitales y éticas</a:t>
            </a:r>
            <a:r>
              <a:rPr lang="es-ES_tradnl" sz="2933" dirty="0">
                <a:ea typeface="+mn-lt"/>
                <a:cs typeface="+mn-lt"/>
              </a:rPr>
              <a:t>.</a:t>
            </a:r>
            <a:endParaRPr lang="es-ES_tradnl" sz="2933" dirty="0"/>
          </a:p>
          <a:p>
            <a:pPr lvl="1">
              <a:buFont typeface="Arial"/>
              <a:buChar char="•"/>
            </a:pPr>
            <a:r>
              <a:rPr lang="es-ES_tradnl" sz="2933" b="1" dirty="0">
                <a:ea typeface="+mn-lt"/>
                <a:cs typeface="+mn-lt"/>
              </a:rPr>
              <a:t>Curación responsable de datos</a:t>
            </a:r>
            <a:r>
              <a:rPr lang="es-ES_tradnl" sz="2933" dirty="0">
                <a:ea typeface="+mn-lt"/>
                <a:cs typeface="+mn-lt"/>
              </a:rPr>
              <a:t>.</a:t>
            </a:r>
          </a:p>
          <a:p>
            <a:pPr lvl="1">
              <a:buFont typeface="Arial"/>
              <a:buChar char="•"/>
            </a:pPr>
            <a:r>
              <a:rPr lang="es-ES_tradnl" sz="2933" dirty="0">
                <a:ea typeface="+mn-lt"/>
                <a:cs typeface="+mn-lt"/>
              </a:rPr>
              <a:t>Mediación entre comunidades académicas, sociedad civil y tecnologías emergentes.</a:t>
            </a:r>
          </a:p>
          <a:p>
            <a:pPr>
              <a:buFont typeface="Arial"/>
              <a:buChar char="•"/>
            </a:pPr>
            <a:r>
              <a:rPr lang="es-ES_tradnl" sz="2933" b="1" dirty="0">
                <a:ea typeface="+mn-lt"/>
                <a:cs typeface="+mn-lt"/>
              </a:rPr>
              <a:t>UNESCO, Recomendación sobre Ciencia Abierta (2021):</a:t>
            </a:r>
            <a:r>
              <a:rPr lang="es-ES_tradnl" sz="2933" dirty="0">
                <a:ea typeface="+mn-lt"/>
                <a:cs typeface="+mn-lt"/>
              </a:rPr>
              <a:t> bibliotecas como nodos clave de políticas públicas de conocimiento abierto.</a:t>
            </a:r>
          </a:p>
        </p:txBody>
      </p:sp>
      <p:sp>
        <p:nvSpPr>
          <p:cNvPr id="5" name="TextBox 5">
            <a:extLst>
              <a:ext uri="{FF2B5EF4-FFF2-40B4-BE49-F238E27FC236}">
                <a16:creationId xmlns:a16="http://schemas.microsoft.com/office/drawing/2014/main" id="{79E795DB-A211-B418-199F-D2CCE117A394}"/>
              </a:ext>
            </a:extLst>
          </p:cNvPr>
          <p:cNvSpPr txBox="1"/>
          <p:nvPr/>
        </p:nvSpPr>
        <p:spPr>
          <a:xfrm>
            <a:off x="978721" y="207350"/>
            <a:ext cx="10072716" cy="818557"/>
          </a:xfrm>
          <a:prstGeom prst="rect">
            <a:avLst/>
          </a:prstGeom>
        </p:spPr>
        <p:txBody>
          <a:bodyPr wrap="square" lIns="0" tIns="0" rIns="0" bIns="0" rtlCol="0" anchor="t">
            <a:spAutoFit/>
          </a:bodyPr>
          <a:lstStyle/>
          <a:p>
            <a:pPr algn="ctr">
              <a:lnSpc>
                <a:spcPts val="7740"/>
              </a:lnSpc>
            </a:pPr>
            <a:r>
              <a:rPr lang="en-US" sz="2933" dirty="0">
                <a:latin typeface="Verdana" panose="020B0604030504040204" pitchFamily="34" charset="0"/>
                <a:ea typeface="Verdana" panose="020B0604030504040204" pitchFamily="34" charset="0"/>
                <a:cs typeface="Verdana" panose="020B0604030504040204" pitchFamily="34" charset="0"/>
                <a:sym typeface="29LT Bukra Semi-Bold"/>
              </a:rPr>
              <a:t>BIBLIOTECAS UNIVERSITARIAS Y CIENCIA ABIERTA</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11607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3B5E-2B95-9FD5-8649-FB03426FCBE3}"/>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79E795DB-A211-B418-199F-D2CCE117A394}"/>
              </a:ext>
            </a:extLst>
          </p:cNvPr>
          <p:cNvSpPr txBox="1"/>
          <p:nvPr/>
        </p:nvSpPr>
        <p:spPr>
          <a:xfrm>
            <a:off x="978721" y="207350"/>
            <a:ext cx="10072716" cy="818557"/>
          </a:xfrm>
          <a:prstGeom prst="rect">
            <a:avLst/>
          </a:prstGeom>
        </p:spPr>
        <p:txBody>
          <a:bodyPr wrap="square" lIns="0" tIns="0" rIns="0" bIns="0" rtlCol="0" anchor="t">
            <a:spAutoFit/>
          </a:bodyPr>
          <a:lstStyle/>
          <a:p>
            <a:pPr algn="ctr">
              <a:lnSpc>
                <a:spcPts val="7740"/>
              </a:lnSpc>
            </a:pPr>
            <a:r>
              <a:rPr lang="en-US" sz="2933" dirty="0">
                <a:latin typeface="Verdana" panose="020B0604030504040204" pitchFamily="34" charset="0"/>
                <a:ea typeface="Verdana" panose="020B0604030504040204" pitchFamily="34" charset="0"/>
                <a:cs typeface="Verdana" panose="020B0604030504040204" pitchFamily="34" charset="0"/>
                <a:sym typeface="29LT Bukra Semi-Bold"/>
              </a:rPr>
              <a:t>BIBLIOTECAS UNIVERSITARIAS Y CIENCIA ABIERTA</a:t>
            </a:r>
            <a:endParaRPr lang="en-US" sz="8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6C0A9AF1-8DC2-9060-B586-C00A2AF4C319}"/>
              </a:ext>
            </a:extLst>
          </p:cNvPr>
          <p:cNvSpPr txBox="1"/>
          <p:nvPr/>
        </p:nvSpPr>
        <p:spPr>
          <a:xfrm>
            <a:off x="978722" y="1849491"/>
            <a:ext cx="10857263" cy="2954270"/>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marL="152408" indent="-152408">
              <a:buFont typeface=""/>
              <a:buChar char="•"/>
            </a:pPr>
            <a:r>
              <a:rPr lang="es-ES_tradnl" sz="2933" dirty="0">
                <a:latin typeface="Calibri" panose="020F0502020204030204" pitchFamily="34" charset="0"/>
                <a:ea typeface="+mn-lt"/>
                <a:cs typeface="Calibri" panose="020F0502020204030204" pitchFamily="34" charset="0"/>
              </a:rPr>
              <a:t>LIBER Open </a:t>
            </a:r>
            <a:r>
              <a:rPr lang="es-ES_tradnl" sz="2933" dirty="0" err="1">
                <a:latin typeface="Calibri" panose="020F0502020204030204" pitchFamily="34" charset="0"/>
                <a:ea typeface="+mn-lt"/>
                <a:cs typeface="Calibri" panose="020F0502020204030204" pitchFamily="34" charset="0"/>
              </a:rPr>
              <a:t>Science</a:t>
            </a:r>
            <a:r>
              <a:rPr lang="es-ES_tradnl" sz="2933" dirty="0">
                <a:latin typeface="Calibri" panose="020F0502020204030204" pitchFamily="34" charset="0"/>
                <a:ea typeface="+mn-lt"/>
                <a:cs typeface="Calibri" panose="020F0502020204030204" pitchFamily="34" charset="0"/>
              </a:rPr>
              <a:t> </a:t>
            </a:r>
            <a:r>
              <a:rPr lang="es-ES_tradnl" sz="2933" dirty="0" err="1">
                <a:latin typeface="Calibri" panose="020F0502020204030204" pitchFamily="34" charset="0"/>
                <a:ea typeface="+mn-lt"/>
                <a:cs typeface="Calibri" panose="020F0502020204030204" pitchFamily="34" charset="0"/>
              </a:rPr>
              <a:t>Roadmap</a:t>
            </a:r>
            <a:r>
              <a:rPr lang="es-ES_tradnl" sz="2933" dirty="0">
                <a:latin typeface="Calibri" panose="020F0502020204030204" pitchFamily="34" charset="0"/>
                <a:ea typeface="+mn-lt"/>
                <a:cs typeface="Calibri" panose="020F0502020204030204" pitchFamily="34" charset="0"/>
              </a:rPr>
              <a:t>:</a:t>
            </a:r>
            <a:endParaRPr lang="es-ES_tradnl" sz="2933" dirty="0">
              <a:latin typeface="Calibri" panose="020F0502020204030204" pitchFamily="34" charset="0"/>
              <a:ea typeface="Calibri"/>
              <a:cs typeface="Calibri" panose="020F0502020204030204" pitchFamily="34" charset="0"/>
            </a:endParaRPr>
          </a:p>
          <a:p>
            <a:pPr marL="457223" lvl="1" indent="-152408">
              <a:buFont typeface=""/>
              <a:buChar char="•"/>
            </a:pPr>
            <a:r>
              <a:rPr lang="es-ES_tradnl" sz="2933" dirty="0">
                <a:latin typeface="Calibri" panose="020F0502020204030204" pitchFamily="34" charset="0"/>
                <a:ea typeface="+mn-lt"/>
                <a:cs typeface="Calibri" panose="020F0502020204030204" pitchFamily="34" charset="0"/>
              </a:rPr>
              <a:t>Curación de datos.</a:t>
            </a:r>
            <a:endParaRPr lang="es-ES_tradnl" sz="2933" dirty="0">
              <a:latin typeface="Calibri" panose="020F0502020204030204" pitchFamily="34" charset="0"/>
              <a:ea typeface="Calibri"/>
              <a:cs typeface="Calibri" panose="020F0502020204030204" pitchFamily="34" charset="0"/>
            </a:endParaRPr>
          </a:p>
          <a:p>
            <a:pPr marL="457223" lvl="1" indent="-152408">
              <a:buFont typeface=""/>
              <a:buChar char="•"/>
            </a:pPr>
            <a:r>
              <a:rPr lang="es-ES_tradnl" sz="2933" dirty="0">
                <a:latin typeface="Calibri" panose="020F0502020204030204" pitchFamily="34" charset="0"/>
                <a:ea typeface="+mn-lt"/>
                <a:cs typeface="Calibri" panose="020F0502020204030204" pitchFamily="34" charset="0"/>
              </a:rPr>
              <a:t>Interoperabilidad de metadatos.</a:t>
            </a:r>
            <a:endParaRPr lang="es-ES_tradnl" sz="2933" dirty="0">
              <a:latin typeface="Calibri" panose="020F0502020204030204" pitchFamily="34" charset="0"/>
              <a:ea typeface="Calibri"/>
              <a:cs typeface="Calibri" panose="020F0502020204030204" pitchFamily="34" charset="0"/>
            </a:endParaRPr>
          </a:p>
          <a:p>
            <a:pPr marL="152408" indent="-152408">
              <a:buFont typeface=""/>
              <a:buChar char="•"/>
            </a:pPr>
            <a:r>
              <a:rPr lang="es-ES_tradnl" sz="2933" dirty="0">
                <a:latin typeface="Calibri" panose="020F0502020204030204" pitchFamily="34" charset="0"/>
                <a:ea typeface="+mn-lt"/>
                <a:cs typeface="Calibri" panose="020F0502020204030204" pitchFamily="34" charset="0"/>
              </a:rPr>
              <a:t>Identificadores persistentes (ORCID, DOI).</a:t>
            </a:r>
            <a:endParaRPr lang="es-ES_tradnl" sz="2933" dirty="0">
              <a:latin typeface="Calibri" panose="020F0502020204030204" pitchFamily="34" charset="0"/>
              <a:ea typeface="Calibri"/>
              <a:cs typeface="Calibri" panose="020F0502020204030204" pitchFamily="34" charset="0"/>
            </a:endParaRPr>
          </a:p>
          <a:p>
            <a:pPr marL="152408" indent="-152408">
              <a:buFont typeface=""/>
              <a:buChar char="•"/>
            </a:pPr>
            <a:r>
              <a:rPr lang="es-ES_tradnl" sz="2933" dirty="0">
                <a:latin typeface="Calibri" panose="020F0502020204030204" pitchFamily="34" charset="0"/>
                <a:ea typeface="+mn-lt"/>
                <a:cs typeface="Calibri" panose="020F0502020204030204" pitchFamily="34" charset="0"/>
              </a:rPr>
              <a:t>LIBER </a:t>
            </a:r>
            <a:r>
              <a:rPr lang="es-ES_tradnl" sz="2933" dirty="0" err="1">
                <a:latin typeface="Calibri" panose="020F0502020204030204" pitchFamily="34" charset="0"/>
                <a:ea typeface="+mn-lt"/>
                <a:cs typeface="Calibri" panose="020F0502020204030204" pitchFamily="34" charset="0"/>
              </a:rPr>
              <a:t>Citizen</a:t>
            </a:r>
            <a:r>
              <a:rPr lang="es-ES_tradnl" sz="2933" dirty="0">
                <a:latin typeface="Calibri" panose="020F0502020204030204" pitchFamily="34" charset="0"/>
                <a:ea typeface="+mn-lt"/>
                <a:cs typeface="Calibri" panose="020F0502020204030204" pitchFamily="34" charset="0"/>
              </a:rPr>
              <a:t> </a:t>
            </a:r>
            <a:r>
              <a:rPr lang="es-ES_tradnl" sz="2933" dirty="0" err="1">
                <a:latin typeface="Calibri" panose="020F0502020204030204" pitchFamily="34" charset="0"/>
                <a:ea typeface="+mn-lt"/>
                <a:cs typeface="Calibri" panose="020F0502020204030204" pitchFamily="34" charset="0"/>
              </a:rPr>
              <a:t>Science</a:t>
            </a:r>
            <a:r>
              <a:rPr lang="es-ES_tradnl" sz="2933" dirty="0">
                <a:latin typeface="Calibri" panose="020F0502020204030204" pitchFamily="34" charset="0"/>
                <a:ea typeface="+mn-lt"/>
                <a:cs typeface="Calibri" panose="020F0502020204030204" pitchFamily="34" charset="0"/>
              </a:rPr>
              <a:t> Guides: bibliotecas como plataformas de participación social y </a:t>
            </a:r>
            <a:r>
              <a:rPr lang="es-ES_tradnl" sz="2933" dirty="0" err="1">
                <a:latin typeface="Calibri" panose="020F0502020204030204" pitchFamily="34" charset="0"/>
                <a:ea typeface="+mn-lt"/>
                <a:cs typeface="Calibri" panose="020F0502020204030204" pitchFamily="34" charset="0"/>
              </a:rPr>
              <a:t>co</a:t>
            </a:r>
            <a:r>
              <a:rPr lang="es-ES_tradnl" sz="2933" dirty="0">
                <a:latin typeface="Calibri" panose="020F0502020204030204" pitchFamily="34" charset="0"/>
                <a:ea typeface="+mn-lt"/>
                <a:cs typeface="Calibri" panose="020F0502020204030204" pitchFamily="34" charset="0"/>
              </a:rPr>
              <a:t>-creación de conocimiento.</a:t>
            </a:r>
            <a:endParaRPr lang="es-ES_tradnl" sz="2933" dirty="0">
              <a:latin typeface="Calibri" panose="020F0502020204030204" pitchFamily="34" charset="0"/>
              <a:ea typeface="Calibri"/>
              <a:cs typeface="Calibri" panose="020F0502020204030204" pitchFamily="34" charset="0"/>
            </a:endParaRPr>
          </a:p>
          <a:p>
            <a:pPr marL="152408" indent="-152408">
              <a:buFont typeface=""/>
              <a:buChar char="•"/>
            </a:pPr>
            <a:endParaRPr lang="en-US" sz="1200" dirty="0">
              <a:ea typeface="Calibri"/>
              <a:cs typeface="Calibri"/>
            </a:endParaRPr>
          </a:p>
        </p:txBody>
      </p:sp>
    </p:spTree>
    <p:extLst>
      <p:ext uri="{BB962C8B-B14F-4D97-AF65-F5344CB8AC3E}">
        <p14:creationId xmlns:p14="http://schemas.microsoft.com/office/powerpoint/2010/main" val="2903812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848F2-3494-5E55-E641-38FD6FEA12FE}"/>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7EE7DB3F-183A-4345-D7FC-883B723421D0}"/>
              </a:ext>
            </a:extLst>
          </p:cNvPr>
          <p:cNvSpPr txBox="1"/>
          <p:nvPr/>
        </p:nvSpPr>
        <p:spPr>
          <a:xfrm>
            <a:off x="784552" y="1362821"/>
            <a:ext cx="4626983" cy="4595232"/>
          </a:xfrm>
          <a:prstGeom prst="rect">
            <a:avLst/>
          </a:prstGeom>
        </p:spPr>
        <p:txBody>
          <a:bodyPr wrap="square" lIns="0" tIns="0" rIns="0" bIns="0" rtlCol="0" anchor="t">
            <a:spAutoFit/>
          </a:bodyPr>
          <a:lstStyle/>
          <a:p>
            <a:pPr>
              <a:buFont typeface="Arial"/>
              <a:buChar char="•"/>
            </a:pPr>
            <a:r>
              <a:rPr lang="es-ES_tradnl" sz="2133" dirty="0">
                <a:latin typeface="Aptos"/>
                <a:ea typeface="+mn-lt"/>
                <a:cs typeface="+mn-lt"/>
              </a:rPr>
              <a:t>Bibliotecas = </a:t>
            </a:r>
            <a:r>
              <a:rPr lang="es-ES_tradnl" sz="2133" b="1" dirty="0">
                <a:latin typeface="Aptos"/>
                <a:ea typeface="+mn-lt"/>
                <a:cs typeface="+mn-lt"/>
              </a:rPr>
              <a:t>nodos estratégicos</a:t>
            </a:r>
            <a:r>
              <a:rPr lang="es-ES_tradnl" sz="2133" dirty="0">
                <a:latin typeface="Aptos"/>
                <a:ea typeface="+mn-lt"/>
                <a:cs typeface="+mn-lt"/>
              </a:rPr>
              <a:t> de conocimiento y formación permanente.</a:t>
            </a:r>
            <a:endParaRPr lang="es-ES_tradnl" sz="1200" dirty="0">
              <a:latin typeface="Calibri"/>
              <a:ea typeface="+mn-lt"/>
              <a:cs typeface="+mn-lt"/>
            </a:endParaRPr>
          </a:p>
          <a:p>
            <a:pPr>
              <a:buFont typeface="Arial"/>
              <a:buChar char="•"/>
            </a:pPr>
            <a:endParaRPr lang="es-ES_tradnl" sz="2133" dirty="0">
              <a:latin typeface="Aptos"/>
              <a:ea typeface="+mn-lt"/>
              <a:cs typeface="+mn-lt"/>
            </a:endParaRPr>
          </a:p>
          <a:p>
            <a:pPr>
              <a:buFont typeface="Arial"/>
              <a:buChar char="•"/>
            </a:pPr>
            <a:r>
              <a:rPr lang="es-ES_tradnl" sz="2133" dirty="0">
                <a:latin typeface="Aptos"/>
                <a:ea typeface="+mn-lt"/>
                <a:cs typeface="+mn-lt"/>
              </a:rPr>
              <a:t>La transformación digital exige </a:t>
            </a:r>
            <a:r>
              <a:rPr lang="es-ES_tradnl" sz="2133" b="1" dirty="0">
                <a:latin typeface="Aptos"/>
                <a:ea typeface="+mn-lt"/>
                <a:cs typeface="+mn-lt"/>
              </a:rPr>
              <a:t>alfabetización crítica, transversal y continua</a:t>
            </a:r>
            <a:r>
              <a:rPr lang="es-ES_tradnl" sz="2133" dirty="0">
                <a:latin typeface="Aptos"/>
                <a:ea typeface="+mn-lt"/>
                <a:cs typeface="+mn-lt"/>
              </a:rPr>
              <a:t> en toda la universidad.</a:t>
            </a:r>
          </a:p>
          <a:p>
            <a:pPr>
              <a:buFont typeface="Arial"/>
              <a:buChar char="•"/>
            </a:pPr>
            <a:endParaRPr lang="es-ES_tradnl" sz="2133" dirty="0">
              <a:latin typeface="Aptos"/>
              <a:ea typeface="+mn-lt"/>
              <a:cs typeface="+mn-lt"/>
            </a:endParaRPr>
          </a:p>
          <a:p>
            <a:pPr>
              <a:buFont typeface="Arial"/>
              <a:buChar char="•"/>
            </a:pPr>
            <a:r>
              <a:rPr lang="es-ES_tradnl" sz="2133" dirty="0">
                <a:latin typeface="Aptos"/>
                <a:ea typeface="+mn-lt"/>
                <a:cs typeface="+mn-lt"/>
              </a:rPr>
              <a:t>Funciones emergentes:</a:t>
            </a:r>
          </a:p>
          <a:p>
            <a:pPr lvl="1">
              <a:buFont typeface="Courier New"/>
              <a:buChar char="o"/>
            </a:pPr>
            <a:r>
              <a:rPr lang="es-ES_tradnl" sz="2133" dirty="0">
                <a:latin typeface="Aptos"/>
                <a:ea typeface="+mn-lt"/>
                <a:cs typeface="+mn-lt"/>
              </a:rPr>
              <a:t>Construcción de capacidades para la </a:t>
            </a:r>
            <a:r>
              <a:rPr lang="es-ES_tradnl" sz="2133" b="1" dirty="0">
                <a:latin typeface="Aptos"/>
                <a:ea typeface="+mn-lt"/>
                <a:cs typeface="+mn-lt"/>
              </a:rPr>
              <a:t>ciencia abierta</a:t>
            </a:r>
            <a:r>
              <a:rPr lang="es-ES_tradnl" sz="2133" dirty="0">
                <a:latin typeface="Aptos"/>
                <a:ea typeface="+mn-lt"/>
                <a:cs typeface="+mn-lt"/>
              </a:rPr>
              <a:t>.</a:t>
            </a:r>
          </a:p>
          <a:p>
            <a:pPr lvl="1">
              <a:buFont typeface="Courier New"/>
              <a:buChar char="o"/>
            </a:pPr>
            <a:r>
              <a:rPr lang="es-ES_tradnl" sz="2133" b="1" dirty="0">
                <a:latin typeface="Aptos"/>
                <a:ea typeface="+mn-lt"/>
                <a:cs typeface="+mn-lt"/>
              </a:rPr>
              <a:t>Gestión responsable de datos</a:t>
            </a:r>
            <a:r>
              <a:rPr lang="es-ES_tradnl" sz="2133" dirty="0">
                <a:latin typeface="Aptos"/>
                <a:ea typeface="+mn-lt"/>
                <a:cs typeface="+mn-lt"/>
              </a:rPr>
              <a:t>.</a:t>
            </a:r>
          </a:p>
          <a:p>
            <a:pPr lvl="1">
              <a:buFont typeface="Courier New"/>
              <a:buChar char="o"/>
            </a:pPr>
            <a:r>
              <a:rPr lang="es-ES_tradnl" sz="2133" b="1" dirty="0">
                <a:latin typeface="Aptos"/>
                <a:ea typeface="+mn-lt"/>
                <a:cs typeface="+mn-lt"/>
              </a:rPr>
              <a:t>Evaluación ética</a:t>
            </a:r>
            <a:r>
              <a:rPr lang="es-ES_tradnl" sz="2133" dirty="0">
                <a:latin typeface="Aptos"/>
                <a:ea typeface="+mn-lt"/>
                <a:cs typeface="+mn-lt"/>
              </a:rPr>
              <a:t> de tecnologías emergentes.</a:t>
            </a:r>
            <a:endParaRPr lang="es-ES_tradnl" sz="2133" dirty="0">
              <a:latin typeface="Aptos"/>
              <a:ea typeface="Calibri"/>
              <a:cs typeface="Calibri"/>
            </a:endParaRPr>
          </a:p>
          <a:p>
            <a:endParaRPr lang="en-US" sz="2133" dirty="0">
              <a:solidFill>
                <a:srgbClr val="FFFFFF"/>
              </a:solidFill>
              <a:ea typeface="+mn-lt"/>
              <a:cs typeface="+mn-lt"/>
            </a:endParaRPr>
          </a:p>
        </p:txBody>
      </p:sp>
      <p:sp>
        <p:nvSpPr>
          <p:cNvPr id="5" name="TextBox 5">
            <a:extLst>
              <a:ext uri="{FF2B5EF4-FFF2-40B4-BE49-F238E27FC236}">
                <a16:creationId xmlns:a16="http://schemas.microsoft.com/office/drawing/2014/main" id="{0658716A-3C78-D0A6-4DF3-9B6066BB7396}"/>
              </a:ext>
            </a:extLst>
          </p:cNvPr>
          <p:cNvSpPr txBox="1"/>
          <p:nvPr/>
        </p:nvSpPr>
        <p:spPr>
          <a:xfrm>
            <a:off x="395706" y="321987"/>
            <a:ext cx="5319969" cy="738664"/>
          </a:xfrm>
          <a:prstGeom prst="rect">
            <a:avLst/>
          </a:prstGeom>
        </p:spPr>
        <p:txBody>
          <a:bodyPr wrap="square" lIns="0" tIns="0" rIns="0" bIns="0" rtlCol="0" anchor="t">
            <a:spAutoFit/>
          </a:bodyPr>
          <a:lstStyle/>
          <a:p>
            <a:pPr algn="ctr"/>
            <a:r>
              <a:rPr lang="en-US" sz="2400" dirty="0">
                <a:latin typeface="Verdana" panose="020B0604030504040204" pitchFamily="34" charset="0"/>
                <a:ea typeface="Verdana" panose="020B0604030504040204" pitchFamily="34" charset="0"/>
                <a:cs typeface="Verdana" panose="020B0604030504040204" pitchFamily="34" charset="0"/>
                <a:sym typeface="29LT Bukra Semi-Bold"/>
              </a:rPr>
              <a:t>BIBLIOTECAS </a:t>
            </a:r>
            <a:endParaRPr lang="en-US" sz="2400" dirty="0">
              <a:latin typeface="Verdana" panose="020B0604030504040204" pitchFamily="34" charset="0"/>
              <a:ea typeface="Verdana" panose="020B0604030504040204" pitchFamily="34" charset="0"/>
              <a:cs typeface="Verdana" panose="020B0604030504040204" pitchFamily="34" charset="0"/>
            </a:endParaRPr>
          </a:p>
          <a:p>
            <a:pPr algn="ctr"/>
            <a:r>
              <a:rPr lang="en-US" sz="2400" dirty="0">
                <a:latin typeface="Verdana" panose="020B0604030504040204" pitchFamily="34" charset="0"/>
                <a:ea typeface="Verdana" panose="020B0604030504040204" pitchFamily="34" charset="0"/>
                <a:cs typeface="Verdana" panose="020B0604030504040204" pitchFamily="34" charset="0"/>
                <a:sym typeface="29LT Bukra Semi-Bold"/>
              </a:rPr>
              <a:t>Y TRANSFORMACIÓN DIGITAL</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pic>
        <p:nvPicPr>
          <p:cNvPr id="8" name="Imagen 7">
            <a:extLst>
              <a:ext uri="{FF2B5EF4-FFF2-40B4-BE49-F238E27FC236}">
                <a16:creationId xmlns:a16="http://schemas.microsoft.com/office/drawing/2014/main" id="{A4312D00-024A-F504-6CB4-EFB6FC488E48}"/>
              </a:ext>
            </a:extLst>
          </p:cNvPr>
          <p:cNvPicPr>
            <a:picLocks noChangeAspect="1"/>
          </p:cNvPicPr>
          <p:nvPr/>
        </p:nvPicPr>
        <p:blipFill>
          <a:blip r:embed="rId2"/>
          <a:stretch>
            <a:fillRect/>
          </a:stretch>
        </p:blipFill>
        <p:spPr>
          <a:xfrm>
            <a:off x="11151274" y="207060"/>
            <a:ext cx="801105" cy="797041"/>
          </a:xfrm>
          <a:prstGeom prst="rect">
            <a:avLst/>
          </a:prstGeom>
        </p:spPr>
      </p:pic>
      <p:pic>
        <p:nvPicPr>
          <p:cNvPr id="3" name="Picture 2">
            <a:extLst>
              <a:ext uri="{FF2B5EF4-FFF2-40B4-BE49-F238E27FC236}">
                <a16:creationId xmlns:a16="http://schemas.microsoft.com/office/drawing/2014/main" id="{E5F88CCB-6E86-2BC8-A8B1-A89520610906}"/>
              </a:ext>
            </a:extLst>
          </p:cNvPr>
          <p:cNvPicPr>
            <a:picLocks noChangeAspect="1"/>
          </p:cNvPicPr>
          <p:nvPr/>
        </p:nvPicPr>
        <p:blipFill>
          <a:blip r:embed="rId3"/>
          <a:stretch>
            <a:fillRect/>
          </a:stretch>
        </p:blipFill>
        <p:spPr>
          <a:xfrm>
            <a:off x="5808060" y="3371"/>
            <a:ext cx="6476325" cy="6844512"/>
          </a:xfrm>
          <a:prstGeom prst="rect">
            <a:avLst/>
          </a:prstGeom>
        </p:spPr>
      </p:pic>
    </p:spTree>
    <p:extLst>
      <p:ext uri="{BB962C8B-B14F-4D97-AF65-F5344CB8AC3E}">
        <p14:creationId xmlns:p14="http://schemas.microsoft.com/office/powerpoint/2010/main" val="1725294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3EEA1-E2BA-C06C-EFA2-51AFB716A0E3}"/>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11F2EA97-97AD-4C9A-0462-3D15B1EC6ED1}"/>
              </a:ext>
            </a:extLst>
          </p:cNvPr>
          <p:cNvSpPr txBox="1"/>
          <p:nvPr/>
        </p:nvSpPr>
        <p:spPr>
          <a:xfrm>
            <a:off x="811525" y="1619068"/>
            <a:ext cx="10736470" cy="4513415"/>
          </a:xfrm>
          <a:prstGeom prst="rect">
            <a:avLst/>
          </a:prstGeom>
        </p:spPr>
        <p:txBody>
          <a:bodyPr wrap="square" lIns="0" tIns="0" rIns="0" bIns="0" rtlCol="0" anchor="t">
            <a:spAutoFit/>
          </a:bodyPr>
          <a:lstStyle/>
          <a:p>
            <a:pPr>
              <a:buFont typeface="Arial"/>
              <a:buChar char="•"/>
            </a:pPr>
            <a:r>
              <a:rPr lang="es-ES_tradnl" sz="2933" dirty="0">
                <a:ea typeface="+mn-lt"/>
                <a:cs typeface="+mn-lt"/>
              </a:rPr>
              <a:t>Espacios de conexión entre:</a:t>
            </a:r>
          </a:p>
          <a:p>
            <a:pPr>
              <a:buFont typeface="Arial"/>
              <a:buChar char="•"/>
            </a:pPr>
            <a:r>
              <a:rPr lang="es-ES_tradnl" sz="2933" b="1" dirty="0">
                <a:ea typeface="+mn-lt"/>
                <a:cs typeface="+mn-lt"/>
              </a:rPr>
              <a:t>Academia – Sociedad civil – Herramientas emergentes</a:t>
            </a:r>
            <a:r>
              <a:rPr lang="es-ES_tradnl" sz="2933" dirty="0">
                <a:ea typeface="+mn-lt"/>
                <a:cs typeface="+mn-lt"/>
              </a:rPr>
              <a:t>.</a:t>
            </a:r>
          </a:p>
          <a:p>
            <a:pPr>
              <a:buFont typeface="Arial"/>
              <a:buChar char="•"/>
            </a:pPr>
            <a:r>
              <a:rPr lang="es-ES_tradnl" sz="2933" dirty="0">
                <a:ea typeface="+mn-lt"/>
                <a:cs typeface="+mn-lt"/>
              </a:rPr>
              <a:t>Funciones clave:</a:t>
            </a:r>
            <a:endParaRPr lang="es-ES_tradnl" sz="2933" dirty="0"/>
          </a:p>
          <a:p>
            <a:pPr lvl="1">
              <a:buFont typeface="Courier New"/>
              <a:buChar char="o"/>
            </a:pPr>
            <a:r>
              <a:rPr lang="es-ES_tradnl" sz="2933" dirty="0">
                <a:ea typeface="+mn-lt"/>
                <a:cs typeface="+mn-lt"/>
              </a:rPr>
              <a:t>Promover </a:t>
            </a:r>
            <a:r>
              <a:rPr lang="es-ES_tradnl" sz="2933" b="1" dirty="0">
                <a:ea typeface="+mn-lt"/>
                <a:cs typeface="+mn-lt"/>
              </a:rPr>
              <a:t>participación ciudadana en la ciencia</a:t>
            </a:r>
            <a:r>
              <a:rPr lang="es-ES_tradnl" sz="2933" dirty="0">
                <a:ea typeface="+mn-lt"/>
                <a:cs typeface="+mn-lt"/>
              </a:rPr>
              <a:t>.</a:t>
            </a:r>
            <a:endParaRPr lang="es-ES_tradnl" sz="2933" dirty="0"/>
          </a:p>
          <a:p>
            <a:pPr lvl="1">
              <a:buFont typeface="Courier New"/>
              <a:buChar char="o"/>
            </a:pPr>
            <a:r>
              <a:rPr lang="es-ES_tradnl" sz="2933" dirty="0">
                <a:ea typeface="+mn-lt"/>
                <a:cs typeface="+mn-lt"/>
              </a:rPr>
              <a:t>Facilitar </a:t>
            </a:r>
            <a:r>
              <a:rPr lang="es-ES_tradnl" sz="2933" dirty="0" err="1">
                <a:ea typeface="+mn-lt"/>
                <a:cs typeface="+mn-lt"/>
              </a:rPr>
              <a:t>co</a:t>
            </a:r>
            <a:r>
              <a:rPr lang="es-ES_tradnl" sz="2933" dirty="0">
                <a:ea typeface="+mn-lt"/>
                <a:cs typeface="+mn-lt"/>
              </a:rPr>
              <a:t>-creación de conocimiento con actores no especializados.</a:t>
            </a:r>
          </a:p>
          <a:p>
            <a:pPr lvl="1">
              <a:buFont typeface="Courier New"/>
              <a:buChar char="o"/>
            </a:pPr>
            <a:r>
              <a:rPr lang="es-ES_tradnl" sz="2933" dirty="0">
                <a:ea typeface="+mn-lt"/>
                <a:cs typeface="+mn-lt"/>
              </a:rPr>
              <a:t>Garantizar inclusión de saberes locales y comunitarios.</a:t>
            </a:r>
            <a:endParaRPr lang="es-ES_tradnl" sz="2933" dirty="0"/>
          </a:p>
          <a:p>
            <a:pPr>
              <a:buFont typeface="Arial"/>
              <a:buChar char="•"/>
            </a:pPr>
            <a:endParaRPr lang="es-ES_tradnl" sz="2933" dirty="0">
              <a:ea typeface="+mn-lt"/>
              <a:cs typeface="+mn-lt"/>
            </a:endParaRPr>
          </a:p>
          <a:p>
            <a:pPr>
              <a:buFont typeface="Arial"/>
              <a:buChar char="•"/>
            </a:pPr>
            <a:r>
              <a:rPr lang="es-ES_tradnl" sz="2933" dirty="0">
                <a:ea typeface="+mn-lt"/>
                <a:cs typeface="+mn-lt"/>
              </a:rPr>
              <a:t>Papel decisivo en el </a:t>
            </a:r>
            <a:r>
              <a:rPr lang="es-ES_tradnl" sz="2933" b="1" dirty="0">
                <a:ea typeface="+mn-lt"/>
                <a:cs typeface="+mn-lt"/>
              </a:rPr>
              <a:t>Sur Global</a:t>
            </a:r>
            <a:r>
              <a:rPr lang="es-ES_tradnl" sz="2933" dirty="0">
                <a:ea typeface="+mn-lt"/>
                <a:cs typeface="+mn-lt"/>
              </a:rPr>
              <a:t>: defensa de la soberanía digital y reducción de brechas de desigualdad.</a:t>
            </a:r>
          </a:p>
        </p:txBody>
      </p:sp>
      <p:sp>
        <p:nvSpPr>
          <p:cNvPr id="5" name="TextBox 5">
            <a:extLst>
              <a:ext uri="{FF2B5EF4-FFF2-40B4-BE49-F238E27FC236}">
                <a16:creationId xmlns:a16="http://schemas.microsoft.com/office/drawing/2014/main" id="{718A5600-2465-4D18-7AD9-BF2620EA5BD5}"/>
              </a:ext>
            </a:extLst>
          </p:cNvPr>
          <p:cNvSpPr txBox="1"/>
          <p:nvPr/>
        </p:nvSpPr>
        <p:spPr>
          <a:xfrm>
            <a:off x="978721" y="207350"/>
            <a:ext cx="10072716" cy="825611"/>
          </a:xfrm>
          <a:prstGeom prst="rect">
            <a:avLst/>
          </a:prstGeom>
        </p:spPr>
        <p:txBody>
          <a:bodyPr wrap="square" lIns="0" tIns="0" rIns="0" bIns="0" rtlCol="0" anchor="t">
            <a:spAutoFit/>
          </a:bodyPr>
          <a:lstStyle/>
          <a:p>
            <a:pPr algn="ctr">
              <a:lnSpc>
                <a:spcPts val="7740"/>
              </a:lnSpc>
            </a:pPr>
            <a:r>
              <a:rPr lang="en-US" sz="3200" dirty="0">
                <a:latin typeface="Verdana" panose="020B0604030504040204" pitchFamily="34" charset="0"/>
                <a:ea typeface="Verdana" panose="020B0604030504040204" pitchFamily="34" charset="0"/>
                <a:cs typeface="Verdana" panose="020B0604030504040204" pitchFamily="34" charset="0"/>
                <a:sym typeface="29LT Bukra Semi-Bold"/>
              </a:rPr>
              <a:t> MEDIACION TECNOLÓGICA Y SOCIAL</a:t>
            </a: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462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F74B6-AEAA-FA48-C955-04BD3D98E9F2}"/>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9E1E6913-E383-81E1-B25B-363E5FA3112E}"/>
              </a:ext>
            </a:extLst>
          </p:cNvPr>
          <p:cNvSpPr txBox="1"/>
          <p:nvPr/>
        </p:nvSpPr>
        <p:spPr>
          <a:xfrm>
            <a:off x="784552" y="1362820"/>
            <a:ext cx="10736470" cy="4719305"/>
          </a:xfrm>
          <a:prstGeom prst="rect">
            <a:avLst/>
          </a:prstGeom>
        </p:spPr>
        <p:txBody>
          <a:bodyPr wrap="square" lIns="0" tIns="0" rIns="0" bIns="0" rtlCol="0" anchor="t">
            <a:spAutoFit/>
          </a:bodyPr>
          <a:lstStyle/>
          <a:p>
            <a:pPr>
              <a:buFont typeface="Arial"/>
              <a:buChar char="•"/>
            </a:pPr>
            <a:r>
              <a:rPr lang="es-ES_tradnl" sz="3200" dirty="0">
                <a:ea typeface="+mn-lt"/>
                <a:cs typeface="+mn-lt"/>
              </a:rPr>
              <a:t>Bibliotecas universitarias como </a:t>
            </a:r>
            <a:r>
              <a:rPr lang="es-ES_tradnl" sz="3200" dirty="0" err="1">
                <a:ea typeface="+mn-lt"/>
                <a:cs typeface="+mn-lt"/>
              </a:rPr>
              <a:t>agents</a:t>
            </a:r>
            <a:r>
              <a:rPr lang="es-ES_tradnl" sz="3200" dirty="0">
                <a:ea typeface="+mn-lt"/>
                <a:cs typeface="+mn-lt"/>
              </a:rPr>
              <a:t> de producción, gestión y circulación de </a:t>
            </a:r>
            <a:r>
              <a:rPr lang="es-ES_tradnl" sz="3200" b="1" dirty="0">
                <a:ea typeface="+mn-lt"/>
                <a:cs typeface="+mn-lt"/>
              </a:rPr>
              <a:t>bienes públicos digitales</a:t>
            </a:r>
            <a:r>
              <a:rPr lang="es-ES_tradnl" sz="3200" dirty="0">
                <a:ea typeface="+mn-lt"/>
                <a:cs typeface="+mn-lt"/>
              </a:rPr>
              <a:t>; responsables de la formación en competencias digitales, informacionales y éticas.</a:t>
            </a:r>
          </a:p>
          <a:p>
            <a:pPr>
              <a:buFont typeface="Arial"/>
              <a:buChar char="•"/>
            </a:pPr>
            <a:r>
              <a:rPr lang="es-ES_tradnl" sz="3200" dirty="0">
                <a:ea typeface="+mn-lt"/>
                <a:cs typeface="+mn-lt"/>
              </a:rPr>
              <a:t>Ciencia Abierta requiere </a:t>
            </a:r>
            <a:r>
              <a:rPr lang="es-ES_tradnl" sz="3200" b="1" dirty="0">
                <a:ea typeface="+mn-lt"/>
                <a:cs typeface="+mn-lt"/>
              </a:rPr>
              <a:t>modelos participativos</a:t>
            </a:r>
            <a:r>
              <a:rPr lang="es-ES_tradnl" sz="3200" dirty="0">
                <a:ea typeface="+mn-lt"/>
                <a:cs typeface="+mn-lt"/>
              </a:rPr>
              <a:t> que reconozcan diversidad de saberes y promuevan </a:t>
            </a:r>
            <a:r>
              <a:rPr lang="es-ES_tradnl" sz="3200" b="1" dirty="0">
                <a:ea typeface="+mn-lt"/>
                <a:cs typeface="+mn-lt"/>
              </a:rPr>
              <a:t>justicia epistémica</a:t>
            </a:r>
            <a:r>
              <a:rPr lang="es-ES_tradnl" sz="3200" dirty="0">
                <a:ea typeface="+mn-lt"/>
                <a:cs typeface="+mn-lt"/>
              </a:rPr>
              <a:t> (</a:t>
            </a:r>
            <a:r>
              <a:rPr lang="es-ES_tradnl" sz="3200" dirty="0" err="1">
                <a:ea typeface="+mn-lt"/>
                <a:cs typeface="+mn-lt"/>
              </a:rPr>
              <a:t>Fricker</a:t>
            </a:r>
            <a:r>
              <a:rPr lang="es-ES_tradnl" sz="3200" dirty="0">
                <a:ea typeface="+mn-lt"/>
                <a:cs typeface="+mn-lt"/>
              </a:rPr>
              <a:t>, 2015; </a:t>
            </a:r>
            <a:r>
              <a:rPr lang="es-ES_tradnl" sz="3200" dirty="0" err="1">
                <a:ea typeface="+mn-lt"/>
                <a:cs typeface="+mn-lt"/>
              </a:rPr>
              <a:t>Hollaway</a:t>
            </a:r>
            <a:r>
              <a:rPr lang="es-ES_tradnl" sz="3200" dirty="0">
                <a:ea typeface="+mn-lt"/>
                <a:cs typeface="+mn-lt"/>
              </a:rPr>
              <a:t> et al., 2020; Lui et al., 2021; </a:t>
            </a:r>
            <a:r>
              <a:rPr lang="es-ES_tradnl" sz="3200" dirty="0" err="1">
                <a:ea typeface="+mn-lt"/>
                <a:cs typeface="+mn-lt"/>
              </a:rPr>
              <a:t>Arancio</a:t>
            </a:r>
            <a:r>
              <a:rPr lang="es-ES_tradnl" sz="3200" dirty="0">
                <a:ea typeface="+mn-lt"/>
                <a:cs typeface="+mn-lt"/>
              </a:rPr>
              <a:t>, 2023).</a:t>
            </a:r>
            <a:endParaRPr lang="es-ES_tradnl" sz="3200" dirty="0"/>
          </a:p>
          <a:p>
            <a:pPr>
              <a:buFont typeface="Arial"/>
              <a:buChar char="•"/>
            </a:pPr>
            <a:r>
              <a:rPr lang="es-ES_tradnl" sz="3200" dirty="0">
                <a:ea typeface="+mn-lt"/>
                <a:cs typeface="+mn-lt"/>
              </a:rPr>
              <a:t>Evitar la exclusión sistemática de comunidades locales, indígenas y grupos vulnerables.</a:t>
            </a:r>
          </a:p>
          <a:p>
            <a:pPr marL="190510" indent="-190510">
              <a:buFont typeface="Arial"/>
              <a:buChar char="•"/>
            </a:pPr>
            <a:endParaRPr lang="en-US" sz="1867" dirty="0">
              <a:solidFill>
                <a:srgbClr val="FFFFFF"/>
              </a:solidFill>
              <a:latin typeface="Aptos"/>
              <a:ea typeface="+mn-lt"/>
              <a:cs typeface="+mn-lt"/>
            </a:endParaRPr>
          </a:p>
        </p:txBody>
      </p:sp>
      <p:sp>
        <p:nvSpPr>
          <p:cNvPr id="5" name="TextBox 5">
            <a:extLst>
              <a:ext uri="{FF2B5EF4-FFF2-40B4-BE49-F238E27FC236}">
                <a16:creationId xmlns:a16="http://schemas.microsoft.com/office/drawing/2014/main" id="{DFD1C032-8492-11EB-8F29-9C13063B7B8E}"/>
              </a:ext>
            </a:extLst>
          </p:cNvPr>
          <p:cNvSpPr txBox="1"/>
          <p:nvPr/>
        </p:nvSpPr>
        <p:spPr>
          <a:xfrm>
            <a:off x="978721" y="207350"/>
            <a:ext cx="10072716" cy="811441"/>
          </a:xfrm>
          <a:prstGeom prst="rect">
            <a:avLst/>
          </a:prstGeom>
        </p:spPr>
        <p:txBody>
          <a:bodyPr wrap="square" lIns="0" tIns="0" rIns="0" bIns="0" rtlCol="0" anchor="t">
            <a:spAutoFit/>
          </a:bodyPr>
          <a:lstStyle/>
          <a:p>
            <a:pPr algn="ctr">
              <a:lnSpc>
                <a:spcPts val="7740"/>
              </a:lnSpc>
            </a:pPr>
            <a:r>
              <a:rPr lang="en-US" sz="2667" dirty="0">
                <a:latin typeface="Verdana" panose="020B0604030504040204" pitchFamily="34" charset="0"/>
                <a:ea typeface="Verdana" panose="020B0604030504040204" pitchFamily="34" charset="0"/>
                <a:cs typeface="Verdana" panose="020B0604030504040204" pitchFamily="34" charset="0"/>
                <a:sym typeface="29LT Bukra Semi-Bold"/>
              </a:rPr>
              <a:t>CIENCIA ABIERTA, BIBLIOTECAS Y JUSTICIA EPISTÉMICA</a:t>
            </a:r>
            <a:endParaRPr lang="en-US" sz="733"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5883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57118-63E4-5D2C-5D59-3D0736567933}"/>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15DFDB42-9FF4-14CF-7FFD-1FE989947152}"/>
              </a:ext>
            </a:extLst>
          </p:cNvPr>
          <p:cNvSpPr txBox="1"/>
          <p:nvPr/>
        </p:nvSpPr>
        <p:spPr>
          <a:xfrm>
            <a:off x="664888" y="1093086"/>
            <a:ext cx="10970987" cy="5170646"/>
          </a:xfrm>
          <a:prstGeom prst="rect">
            <a:avLst/>
          </a:prstGeom>
        </p:spPr>
        <p:txBody>
          <a:bodyPr wrap="square" lIns="0" tIns="0" rIns="0" bIns="0" rtlCol="0" anchor="t">
            <a:spAutoFit/>
          </a:bodyPr>
          <a:lstStyle/>
          <a:p>
            <a:pPr>
              <a:buFont typeface="Arial"/>
              <a:buChar char="•"/>
            </a:pPr>
            <a:r>
              <a:rPr lang="es-ES_tradnl" sz="2400" b="1" dirty="0">
                <a:ea typeface="+mn-lt"/>
                <a:cs typeface="+mn-lt"/>
              </a:rPr>
              <a:t>Estudiantes (grado/posgrado):</a:t>
            </a:r>
            <a:endParaRPr lang="es-ES_tradnl" sz="2400" dirty="0">
              <a:ea typeface="+mn-lt"/>
              <a:cs typeface="+mn-lt"/>
            </a:endParaRPr>
          </a:p>
          <a:p>
            <a:pPr lvl="1">
              <a:buFont typeface="Arial"/>
              <a:buChar char="•"/>
            </a:pPr>
            <a:r>
              <a:rPr lang="es-ES_tradnl" sz="2400" dirty="0">
                <a:ea typeface="+mn-lt"/>
                <a:cs typeface="+mn-lt"/>
              </a:rPr>
              <a:t>De alfabetización informacional a </a:t>
            </a:r>
            <a:r>
              <a:rPr lang="es-ES_tradnl" sz="2400" b="1" dirty="0">
                <a:ea typeface="+mn-lt"/>
                <a:cs typeface="+mn-lt"/>
              </a:rPr>
              <a:t>ciudadanía científica</a:t>
            </a:r>
            <a:r>
              <a:rPr lang="es-ES_tradnl" sz="2400" dirty="0">
                <a:ea typeface="+mn-lt"/>
                <a:cs typeface="+mn-lt"/>
              </a:rPr>
              <a:t>.</a:t>
            </a:r>
          </a:p>
          <a:p>
            <a:pPr lvl="1">
              <a:buFont typeface="Arial"/>
              <a:buChar char="•"/>
            </a:pPr>
            <a:r>
              <a:rPr lang="es-ES_tradnl" sz="2400" dirty="0">
                <a:ea typeface="+mn-lt"/>
                <a:cs typeface="+mn-lt"/>
              </a:rPr>
              <a:t>Competencias: fundamentos de IA, ética de datos, transparencia algorítmica, participación en ciencia ciudadana.</a:t>
            </a:r>
          </a:p>
          <a:p>
            <a:pPr>
              <a:buFont typeface="Arial"/>
              <a:buChar char="•"/>
            </a:pPr>
            <a:r>
              <a:rPr lang="es-ES_tradnl" sz="2400" b="1" dirty="0">
                <a:ea typeface="+mn-lt"/>
                <a:cs typeface="+mn-lt"/>
              </a:rPr>
              <a:t>Investigadores:</a:t>
            </a:r>
            <a:endParaRPr lang="es-ES_tradnl" sz="2400" dirty="0">
              <a:ea typeface="+mn-lt"/>
              <a:cs typeface="+mn-lt"/>
            </a:endParaRPr>
          </a:p>
          <a:p>
            <a:pPr lvl="1">
              <a:buFont typeface="Arial"/>
              <a:buChar char="•"/>
            </a:pPr>
            <a:r>
              <a:rPr lang="es-ES_tradnl" sz="2400" dirty="0">
                <a:ea typeface="+mn-lt"/>
                <a:cs typeface="+mn-lt"/>
              </a:rPr>
              <a:t>Integración ética de la IA en metodologías.</a:t>
            </a:r>
          </a:p>
          <a:p>
            <a:pPr lvl="1">
              <a:buFont typeface="Arial"/>
              <a:buChar char="•"/>
            </a:pPr>
            <a:r>
              <a:rPr lang="es-ES_tradnl" sz="2400" dirty="0">
                <a:ea typeface="+mn-lt"/>
                <a:cs typeface="+mn-lt"/>
              </a:rPr>
              <a:t>Aplicación de principios </a:t>
            </a:r>
            <a:r>
              <a:rPr lang="es-ES_tradnl" sz="2400" b="1" dirty="0">
                <a:ea typeface="+mn-lt"/>
                <a:cs typeface="+mn-lt"/>
              </a:rPr>
              <a:t>FAIR²</a:t>
            </a:r>
            <a:r>
              <a:rPr lang="es-ES_tradnl" sz="2400" dirty="0">
                <a:ea typeface="+mn-lt"/>
                <a:cs typeface="+mn-lt"/>
              </a:rPr>
              <a:t> (AI-</a:t>
            </a:r>
            <a:r>
              <a:rPr lang="es-ES_tradnl" sz="2400" dirty="0" err="1">
                <a:ea typeface="+mn-lt"/>
                <a:cs typeface="+mn-lt"/>
              </a:rPr>
              <a:t>readiness</a:t>
            </a:r>
            <a:r>
              <a:rPr lang="es-ES_tradnl" sz="2400" dirty="0">
                <a:ea typeface="+mn-lt"/>
                <a:cs typeface="+mn-lt"/>
              </a:rPr>
              <a:t>, gobernanza de datos, validación estructurada).</a:t>
            </a:r>
          </a:p>
          <a:p>
            <a:pPr lvl="1">
              <a:buFont typeface="Arial"/>
              <a:buChar char="•"/>
            </a:pPr>
            <a:r>
              <a:rPr lang="es-ES_tradnl" sz="2400" dirty="0">
                <a:ea typeface="+mn-lt"/>
                <a:cs typeface="+mn-lt"/>
              </a:rPr>
              <a:t>Publicación de </a:t>
            </a:r>
            <a:r>
              <a:rPr lang="es-ES_tradnl" sz="2400" dirty="0" err="1">
                <a:ea typeface="+mn-lt"/>
                <a:cs typeface="+mn-lt"/>
              </a:rPr>
              <a:t>datasets</a:t>
            </a:r>
            <a:r>
              <a:rPr lang="es-ES_tradnl" sz="2400" dirty="0">
                <a:ea typeface="+mn-lt"/>
                <a:cs typeface="+mn-lt"/>
              </a:rPr>
              <a:t> como productos científicos citables.</a:t>
            </a:r>
          </a:p>
          <a:p>
            <a:pPr>
              <a:buFont typeface="Arial"/>
              <a:buChar char="•"/>
            </a:pPr>
            <a:r>
              <a:rPr lang="es-ES_tradnl" sz="2400" b="1" dirty="0">
                <a:ea typeface="+mn-lt"/>
                <a:cs typeface="+mn-lt"/>
              </a:rPr>
              <a:t>Comunidades:</a:t>
            </a:r>
            <a:endParaRPr lang="es-ES_tradnl" sz="2400" dirty="0">
              <a:ea typeface="+mn-lt"/>
              <a:cs typeface="+mn-lt"/>
            </a:endParaRPr>
          </a:p>
          <a:p>
            <a:pPr lvl="1">
              <a:buFont typeface="Arial"/>
              <a:buChar char="•"/>
            </a:pPr>
            <a:r>
              <a:rPr lang="es-ES_tradnl" sz="2400" dirty="0">
                <a:ea typeface="+mn-lt"/>
                <a:cs typeface="+mn-lt"/>
              </a:rPr>
              <a:t>Promoción de </a:t>
            </a:r>
            <a:r>
              <a:rPr lang="es-ES_tradnl" sz="2400" b="1" dirty="0">
                <a:ea typeface="+mn-lt"/>
                <a:cs typeface="+mn-lt"/>
              </a:rPr>
              <a:t>soberanía digital</a:t>
            </a:r>
            <a:r>
              <a:rPr lang="es-ES_tradnl" sz="2400" dirty="0">
                <a:ea typeface="+mn-lt"/>
                <a:cs typeface="+mn-lt"/>
              </a:rPr>
              <a:t> y proyectos basados en principios </a:t>
            </a:r>
            <a:r>
              <a:rPr lang="es-ES_tradnl" sz="2400" b="1" dirty="0">
                <a:ea typeface="+mn-lt"/>
                <a:cs typeface="+mn-lt"/>
              </a:rPr>
              <a:t>CARE</a:t>
            </a:r>
            <a:r>
              <a:rPr lang="es-ES_tradnl" sz="2400" dirty="0">
                <a:ea typeface="+mn-lt"/>
                <a:cs typeface="+mn-lt"/>
              </a:rPr>
              <a:t> para comunidades indígenas.</a:t>
            </a:r>
          </a:p>
          <a:p>
            <a:pPr lvl="1">
              <a:buFont typeface="Arial"/>
              <a:buChar char="•"/>
            </a:pPr>
            <a:r>
              <a:rPr lang="es-ES_tradnl" sz="2400" dirty="0">
                <a:ea typeface="+mn-lt"/>
                <a:cs typeface="+mn-lt"/>
              </a:rPr>
              <a:t>Bibliotecas como plataformas de mediación intercultural y </a:t>
            </a:r>
            <a:r>
              <a:rPr lang="es-ES_tradnl" sz="2400" b="1" dirty="0">
                <a:ea typeface="+mn-lt"/>
                <a:cs typeface="+mn-lt"/>
              </a:rPr>
              <a:t>justicia epistémica</a:t>
            </a:r>
            <a:r>
              <a:rPr lang="es-ES_tradnl" sz="2400" dirty="0">
                <a:ea typeface="+mn-lt"/>
                <a:cs typeface="+mn-lt"/>
              </a:rPr>
              <a:t> (</a:t>
            </a:r>
            <a:r>
              <a:rPr lang="es-ES_tradnl" sz="2400" dirty="0" err="1">
                <a:ea typeface="+mn-lt"/>
                <a:cs typeface="+mn-lt"/>
              </a:rPr>
              <a:t>Fricker</a:t>
            </a:r>
            <a:r>
              <a:rPr lang="es-ES_tradnl" sz="2400" dirty="0">
                <a:ea typeface="+mn-lt"/>
                <a:cs typeface="+mn-lt"/>
              </a:rPr>
              <a:t>, 2015; </a:t>
            </a:r>
            <a:r>
              <a:rPr lang="es-ES_tradnl" sz="2400" dirty="0" err="1">
                <a:ea typeface="+mn-lt"/>
                <a:cs typeface="+mn-lt"/>
              </a:rPr>
              <a:t>Arancio</a:t>
            </a:r>
            <a:r>
              <a:rPr lang="es-ES_tradnl" sz="2400" dirty="0">
                <a:ea typeface="+mn-lt"/>
                <a:cs typeface="+mn-lt"/>
              </a:rPr>
              <a:t>, 2023).</a:t>
            </a:r>
          </a:p>
        </p:txBody>
      </p:sp>
      <p:sp>
        <p:nvSpPr>
          <p:cNvPr id="5" name="TextBox 5">
            <a:extLst>
              <a:ext uri="{FF2B5EF4-FFF2-40B4-BE49-F238E27FC236}">
                <a16:creationId xmlns:a16="http://schemas.microsoft.com/office/drawing/2014/main" id="{3F66EE66-7A42-87B1-25CD-B36D838BE41B}"/>
              </a:ext>
            </a:extLst>
          </p:cNvPr>
          <p:cNvSpPr txBox="1"/>
          <p:nvPr/>
        </p:nvSpPr>
        <p:spPr>
          <a:xfrm>
            <a:off x="978721" y="207350"/>
            <a:ext cx="10072716" cy="846899"/>
          </a:xfrm>
          <a:prstGeom prst="rect">
            <a:avLst/>
          </a:prstGeom>
        </p:spPr>
        <p:txBody>
          <a:bodyPr wrap="square" lIns="0" tIns="0" rIns="0" bIns="0" rtlCol="0" anchor="t">
            <a:spAutoFit/>
          </a:bodyPr>
          <a:lstStyle/>
          <a:p>
            <a:pPr algn="ctr">
              <a:lnSpc>
                <a:spcPts val="7740"/>
              </a:lnSpc>
            </a:pP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Ciencia</a:t>
            </a: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 </a:t>
            </a: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Abierta</a:t>
            </a: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 y </a:t>
            </a: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justicia</a:t>
            </a: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 </a:t>
            </a: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epistémica</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79239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57118-63E4-5D2C-5D59-3D0736567933}"/>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3F66EE66-7A42-87B1-25CD-B36D838BE41B}"/>
              </a:ext>
            </a:extLst>
          </p:cNvPr>
          <p:cNvSpPr txBox="1"/>
          <p:nvPr/>
        </p:nvSpPr>
        <p:spPr>
          <a:xfrm>
            <a:off x="978721" y="207350"/>
            <a:ext cx="10072716" cy="846899"/>
          </a:xfrm>
          <a:prstGeom prst="rect">
            <a:avLst/>
          </a:prstGeom>
        </p:spPr>
        <p:txBody>
          <a:bodyPr wrap="square" lIns="0" tIns="0" rIns="0" bIns="0" rtlCol="0" anchor="t">
            <a:spAutoFit/>
          </a:bodyPr>
          <a:lstStyle/>
          <a:p>
            <a:pPr algn="ctr">
              <a:lnSpc>
                <a:spcPts val="7740"/>
              </a:lnSpc>
            </a:pP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Ciencia </a:t>
            </a: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Abiertay</a:t>
            </a: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 </a:t>
            </a: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justicia</a:t>
            </a: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 </a:t>
            </a:r>
            <a:r>
              <a:rPr lang="en-US" sz="4000" dirty="0" err="1">
                <a:latin typeface="Verdana" panose="020B0604030504040204" pitchFamily="34" charset="0"/>
                <a:ea typeface="Verdana" panose="020B0604030504040204" pitchFamily="34" charset="0"/>
                <a:cs typeface="Verdana" panose="020B0604030504040204" pitchFamily="34" charset="0"/>
                <a:sym typeface="29LT Bukra Semi-Bold"/>
              </a:rPr>
              <a:t>epistémica</a:t>
            </a:r>
            <a:endParaRPr lang="en-US" sz="1200" dirty="0" err="1">
              <a:latin typeface="Verdana" panose="020B0604030504040204" pitchFamily="34" charset="0"/>
              <a:ea typeface="Verdana" panose="020B0604030504040204" pitchFamily="34" charset="0"/>
              <a:cs typeface="Verdana" panose="020B0604030504040204" pitchFamily="34" charset="0"/>
            </a:endParaRPr>
          </a:p>
        </p:txBody>
      </p:sp>
      <p:pic>
        <p:nvPicPr>
          <p:cNvPr id="8" name="Imagen 7">
            <a:extLst>
              <a:ext uri="{FF2B5EF4-FFF2-40B4-BE49-F238E27FC236}">
                <a16:creationId xmlns:a16="http://schemas.microsoft.com/office/drawing/2014/main" id="{27449297-B72B-803F-7394-0D72B7D739BD}"/>
              </a:ext>
            </a:extLst>
          </p:cNvPr>
          <p:cNvPicPr>
            <a:picLocks noChangeAspect="1"/>
          </p:cNvPicPr>
          <p:nvPr/>
        </p:nvPicPr>
        <p:blipFill>
          <a:blip r:embed="rId2"/>
          <a:stretch>
            <a:fillRect/>
          </a:stretch>
        </p:blipFill>
        <p:spPr>
          <a:xfrm>
            <a:off x="11151274" y="207060"/>
            <a:ext cx="801105" cy="797041"/>
          </a:xfrm>
          <a:prstGeom prst="rect">
            <a:avLst/>
          </a:prstGeom>
        </p:spPr>
      </p:pic>
      <p:pic>
        <p:nvPicPr>
          <p:cNvPr id="6" name="Picture 5" descr="A diagram of a company&#10;&#10;AI-generated content may be incorrect.">
            <a:extLst>
              <a:ext uri="{FF2B5EF4-FFF2-40B4-BE49-F238E27FC236}">
                <a16:creationId xmlns:a16="http://schemas.microsoft.com/office/drawing/2014/main" id="{F88CF9D7-A231-B971-679E-C397184B54ED}"/>
              </a:ext>
            </a:extLst>
          </p:cNvPr>
          <p:cNvPicPr>
            <a:picLocks noChangeAspect="1"/>
          </p:cNvPicPr>
          <p:nvPr/>
        </p:nvPicPr>
        <p:blipFill>
          <a:blip r:embed="rId3"/>
          <a:srcRect t="24210" r="77" b="11579"/>
          <a:stretch>
            <a:fillRect/>
          </a:stretch>
        </p:blipFill>
        <p:spPr>
          <a:xfrm>
            <a:off x="208548" y="1916039"/>
            <a:ext cx="11774905" cy="3331023"/>
          </a:xfrm>
          <a:prstGeom prst="rect">
            <a:avLst/>
          </a:prstGeom>
        </p:spPr>
      </p:pic>
    </p:spTree>
    <p:extLst>
      <p:ext uri="{BB962C8B-B14F-4D97-AF65-F5344CB8AC3E}">
        <p14:creationId xmlns:p14="http://schemas.microsoft.com/office/powerpoint/2010/main" val="3005056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AD3E4-67DC-8627-F0C4-EF13B9972F88}"/>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F8E27DBB-3B4A-9868-204B-5ABFE01E90B0}"/>
              </a:ext>
            </a:extLst>
          </p:cNvPr>
          <p:cNvSpPr txBox="1"/>
          <p:nvPr/>
        </p:nvSpPr>
        <p:spPr>
          <a:xfrm>
            <a:off x="815357" y="1715334"/>
            <a:ext cx="10736470" cy="3734420"/>
          </a:xfrm>
          <a:prstGeom prst="rect">
            <a:avLst/>
          </a:prstGeom>
        </p:spPr>
        <p:txBody>
          <a:bodyPr wrap="square" lIns="0" tIns="0" rIns="0" bIns="0" rtlCol="0" anchor="t">
            <a:spAutoFit/>
          </a:bodyPr>
          <a:lstStyle/>
          <a:p>
            <a:pPr>
              <a:buFont typeface="Arial"/>
              <a:buChar char="•"/>
            </a:pPr>
            <a:r>
              <a:rPr lang="es-ES_tradnl" sz="3200" dirty="0">
                <a:ea typeface="+mn-lt"/>
                <a:cs typeface="+mn-lt"/>
              </a:rPr>
              <a:t>De bibliotecología tradicional a </a:t>
            </a:r>
            <a:r>
              <a:rPr lang="es-ES_tradnl" sz="3200" b="1" dirty="0">
                <a:ea typeface="+mn-lt"/>
                <a:cs typeface="+mn-lt"/>
              </a:rPr>
              <a:t>perfil híbrido</a:t>
            </a:r>
            <a:r>
              <a:rPr lang="es-ES_tradnl" sz="3200" dirty="0">
                <a:ea typeface="+mn-lt"/>
                <a:cs typeface="+mn-lt"/>
              </a:rPr>
              <a:t>:</a:t>
            </a:r>
          </a:p>
          <a:p>
            <a:pPr>
              <a:buFont typeface="Arial"/>
              <a:buChar char="•"/>
            </a:pPr>
            <a:r>
              <a:rPr lang="es-ES_tradnl" sz="3200" dirty="0">
                <a:ea typeface="+mn-lt"/>
                <a:cs typeface="+mn-lt"/>
              </a:rPr>
              <a:t>Conocimientos en bibliotecología + ciencia de datos + IA.</a:t>
            </a:r>
            <a:endParaRPr lang="es-ES_tradnl" sz="1200" dirty="0"/>
          </a:p>
          <a:p>
            <a:pPr>
              <a:buFont typeface="Arial"/>
              <a:buChar char="•"/>
            </a:pPr>
            <a:r>
              <a:rPr lang="es-ES_tradnl" sz="3200" dirty="0">
                <a:ea typeface="+mn-lt"/>
                <a:cs typeface="+mn-lt"/>
              </a:rPr>
              <a:t>Capacitación en:</a:t>
            </a:r>
            <a:endParaRPr lang="es-ES_tradnl" sz="1200" dirty="0"/>
          </a:p>
          <a:p>
            <a:pPr>
              <a:buFont typeface="Arial"/>
              <a:buChar char="•"/>
            </a:pPr>
            <a:r>
              <a:rPr lang="es-ES_tradnl" sz="3200" b="1" dirty="0">
                <a:ea typeface="+mn-lt"/>
                <a:cs typeface="+mn-lt"/>
              </a:rPr>
              <a:t>IA y ética algorítmica</a:t>
            </a:r>
            <a:r>
              <a:rPr lang="es-ES_tradnl" sz="3200" dirty="0">
                <a:ea typeface="+mn-lt"/>
                <a:cs typeface="+mn-lt"/>
              </a:rPr>
              <a:t>.</a:t>
            </a:r>
            <a:endParaRPr lang="es-ES_tradnl" sz="1200" dirty="0">
              <a:ea typeface="+mn-lt"/>
              <a:cs typeface="+mn-lt"/>
            </a:endParaRPr>
          </a:p>
          <a:p>
            <a:pPr>
              <a:buFont typeface="Arial"/>
              <a:buChar char="•"/>
            </a:pPr>
            <a:r>
              <a:rPr lang="es-ES_tradnl" sz="3200" b="1" dirty="0">
                <a:ea typeface="+mn-lt"/>
                <a:cs typeface="+mn-lt"/>
              </a:rPr>
              <a:t>Curación avanzada de datos</a:t>
            </a:r>
            <a:r>
              <a:rPr lang="es-ES_tradnl" sz="3200" dirty="0">
                <a:ea typeface="+mn-lt"/>
                <a:cs typeface="+mn-lt"/>
              </a:rPr>
              <a:t>.</a:t>
            </a:r>
            <a:endParaRPr lang="es-ES_tradnl" sz="1200" dirty="0"/>
          </a:p>
          <a:p>
            <a:pPr>
              <a:buFont typeface="Arial"/>
              <a:buChar char="•"/>
            </a:pPr>
            <a:r>
              <a:rPr lang="es-ES_tradnl" sz="3200" b="1" dirty="0">
                <a:ea typeface="+mn-lt"/>
                <a:cs typeface="+mn-lt"/>
              </a:rPr>
              <a:t>NLP</a:t>
            </a:r>
            <a:r>
              <a:rPr lang="es-ES_tradnl" sz="3200" dirty="0">
                <a:ea typeface="+mn-lt"/>
                <a:cs typeface="+mn-lt"/>
              </a:rPr>
              <a:t> y aprendizaje automático aplicado a la gestión documental</a:t>
            </a:r>
            <a:r>
              <a:rPr lang="en-US" sz="3200" dirty="0">
                <a:solidFill>
                  <a:srgbClr val="FFFFFF"/>
                </a:solidFill>
                <a:ea typeface="+mn-lt"/>
                <a:cs typeface="+mn-lt"/>
              </a:rPr>
              <a:t>.</a:t>
            </a:r>
            <a:endParaRPr lang="en-US" sz="1200" dirty="0">
              <a:ea typeface="+mn-lt"/>
              <a:cs typeface="+mn-lt"/>
            </a:endParaRPr>
          </a:p>
          <a:p>
            <a:endParaRPr lang="en-US" sz="3200" dirty="0">
              <a:solidFill>
                <a:srgbClr val="FFFFFF"/>
              </a:solidFill>
              <a:ea typeface="+mn-lt"/>
              <a:cs typeface="+mn-lt"/>
            </a:endParaRPr>
          </a:p>
          <a:p>
            <a:pPr marL="190510" indent="-190510">
              <a:buFont typeface="Arial"/>
              <a:buChar char="•"/>
            </a:pPr>
            <a:endParaRPr lang="en-US" sz="1867" dirty="0">
              <a:solidFill>
                <a:srgbClr val="FFFFFF"/>
              </a:solidFill>
              <a:latin typeface="Aptos"/>
              <a:ea typeface="+mn-lt"/>
              <a:cs typeface="+mn-lt"/>
            </a:endParaRPr>
          </a:p>
        </p:txBody>
      </p:sp>
      <p:sp>
        <p:nvSpPr>
          <p:cNvPr id="5" name="TextBox 5">
            <a:extLst>
              <a:ext uri="{FF2B5EF4-FFF2-40B4-BE49-F238E27FC236}">
                <a16:creationId xmlns:a16="http://schemas.microsoft.com/office/drawing/2014/main" id="{F7DB6731-64F2-C444-F084-FF9B1140B6AA}"/>
              </a:ext>
            </a:extLst>
          </p:cNvPr>
          <p:cNvSpPr txBox="1"/>
          <p:nvPr/>
        </p:nvSpPr>
        <p:spPr>
          <a:xfrm>
            <a:off x="978721" y="207350"/>
            <a:ext cx="10072716" cy="1231106"/>
          </a:xfrm>
          <a:prstGeom prst="rect">
            <a:avLst/>
          </a:prstGeom>
        </p:spPr>
        <p:txBody>
          <a:bodyPr wrap="square" lIns="0" tIns="0" rIns="0" bIns="0" rtlCol="0" anchor="t">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DESAFÍOS DEL PERFIL PROFESIONAL BIBLIOTECARIO</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36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54B1-6243-DBDF-DC5B-745751E1A3FA}"/>
              </a:ext>
            </a:extLst>
          </p:cNvPr>
          <p:cNvSpPr>
            <a:spLocks noGrp="1"/>
          </p:cNvSpPr>
          <p:nvPr>
            <p:ph type="title"/>
          </p:nvPr>
        </p:nvSpPr>
        <p:spPr/>
        <p:txBody>
          <a:bodyPr/>
          <a:lstStyle/>
          <a:p>
            <a:pPr algn="ctr"/>
            <a:r>
              <a:rPr lang="en-GB" i="1" dirty="0"/>
              <a:t>sin </a:t>
            </a:r>
            <a:r>
              <a:rPr lang="en-GB" i="1" dirty="0" err="1"/>
              <a:t>dejar</a:t>
            </a:r>
            <a:r>
              <a:rPr lang="en-GB" i="1" dirty="0"/>
              <a:t> a </a:t>
            </a:r>
            <a:r>
              <a:rPr lang="en-GB" i="1" dirty="0" err="1"/>
              <a:t>nadie</a:t>
            </a:r>
            <a:r>
              <a:rPr lang="en-GB" i="1" dirty="0"/>
              <a:t> </a:t>
            </a:r>
            <a:r>
              <a:rPr lang="en-GB" i="1" dirty="0" err="1"/>
              <a:t>atrás</a:t>
            </a:r>
            <a:endParaRPr lang="en-GB" dirty="0"/>
          </a:p>
        </p:txBody>
      </p:sp>
      <p:sp>
        <p:nvSpPr>
          <p:cNvPr id="3" name="Content Placeholder 2">
            <a:extLst>
              <a:ext uri="{FF2B5EF4-FFF2-40B4-BE49-F238E27FC236}">
                <a16:creationId xmlns:a16="http://schemas.microsoft.com/office/drawing/2014/main" id="{F8A9E16D-8075-69FA-1DB4-4854269112C3}"/>
              </a:ext>
            </a:extLst>
          </p:cNvPr>
          <p:cNvSpPr>
            <a:spLocks noGrp="1"/>
          </p:cNvSpPr>
          <p:nvPr>
            <p:ph idx="1"/>
          </p:nvPr>
        </p:nvSpPr>
        <p:spPr/>
        <p:txBody>
          <a:bodyPr/>
          <a:lstStyle/>
          <a:p>
            <a:pPr marL="0" indent="0" algn="ctr">
              <a:buNone/>
            </a:pPr>
            <a:r>
              <a:rPr lang="en-GB" b="0" i="0" dirty="0">
                <a:solidFill>
                  <a:srgbClr val="222222"/>
                </a:solidFill>
                <a:effectLst/>
                <a:latin typeface="Times New Roman" panose="02020603050405020304" pitchFamily="18" charset="0"/>
              </a:rPr>
              <a:t>La </a:t>
            </a:r>
            <a:r>
              <a:rPr lang="en-GB" b="0" i="0" dirty="0" err="1">
                <a:solidFill>
                  <a:srgbClr val="222222"/>
                </a:solidFill>
                <a:effectLst/>
                <a:latin typeface="Times New Roman" panose="02020603050405020304" pitchFamily="18" charset="0"/>
              </a:rPr>
              <a:t>transformación</a:t>
            </a:r>
            <a:r>
              <a:rPr lang="en-GB" b="0" i="0" dirty="0">
                <a:solidFill>
                  <a:srgbClr val="222222"/>
                </a:solidFill>
                <a:effectLst/>
                <a:latin typeface="Times New Roman" panose="02020603050405020304" pitchFamily="18" charset="0"/>
              </a:rPr>
              <a:t> digital de la </a:t>
            </a:r>
            <a:r>
              <a:rPr lang="en-GB" b="0" i="0" dirty="0" err="1">
                <a:solidFill>
                  <a:srgbClr val="222222"/>
                </a:solidFill>
                <a:effectLst/>
                <a:latin typeface="Times New Roman" panose="02020603050405020304" pitchFamily="18" charset="0"/>
              </a:rPr>
              <a:t>ciencia</a:t>
            </a:r>
            <a:r>
              <a:rPr lang="en-GB" b="0" i="0" dirty="0">
                <a:solidFill>
                  <a:srgbClr val="222222"/>
                </a:solidFill>
                <a:effectLst/>
                <a:latin typeface="Times New Roman" panose="02020603050405020304" pitchFamily="18" charset="0"/>
              </a:rPr>
              <a:t> y </a:t>
            </a:r>
            <a:r>
              <a:rPr lang="en-GB" b="0" i="0" dirty="0" err="1">
                <a:solidFill>
                  <a:srgbClr val="222222"/>
                </a:solidFill>
                <a:effectLst/>
                <a:latin typeface="Times New Roman" panose="02020603050405020304" pitchFamily="18" charset="0"/>
              </a:rPr>
              <a:t>el</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conocimiento</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exige</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una</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respuesta</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estratégica</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coordinada</a:t>
            </a:r>
            <a:r>
              <a:rPr lang="en-GB" b="0" i="0" dirty="0">
                <a:solidFill>
                  <a:srgbClr val="222222"/>
                </a:solidFill>
                <a:effectLst/>
                <a:latin typeface="Times New Roman" panose="02020603050405020304" pitchFamily="18" charset="0"/>
              </a:rPr>
              <a:t> y regional. América Latina </a:t>
            </a:r>
            <a:r>
              <a:rPr lang="en-GB" b="0" i="0" dirty="0" err="1">
                <a:solidFill>
                  <a:srgbClr val="222222"/>
                </a:solidFill>
                <a:effectLst/>
                <a:latin typeface="Times New Roman" panose="02020603050405020304" pitchFamily="18" charset="0"/>
              </a:rPr>
              <a:t>enfrenta</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el</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desafío</a:t>
            </a:r>
            <a:r>
              <a:rPr lang="en-GB" b="0" i="0" dirty="0">
                <a:solidFill>
                  <a:srgbClr val="222222"/>
                </a:solidFill>
                <a:effectLst/>
                <a:latin typeface="Times New Roman" panose="02020603050405020304" pitchFamily="18" charset="0"/>
              </a:rPr>
              <a:t> y la </a:t>
            </a:r>
            <a:r>
              <a:rPr lang="en-GB" b="0" i="0" dirty="0" err="1">
                <a:solidFill>
                  <a:srgbClr val="222222"/>
                </a:solidFill>
                <a:effectLst/>
                <a:latin typeface="Times New Roman" panose="02020603050405020304" pitchFamily="18" charset="0"/>
              </a:rPr>
              <a:t>oportunidad</a:t>
            </a:r>
            <a:r>
              <a:rPr lang="en-GB" b="0" i="0" dirty="0">
                <a:solidFill>
                  <a:srgbClr val="222222"/>
                </a:solidFill>
                <a:effectLst/>
                <a:latin typeface="Times New Roman" panose="02020603050405020304" pitchFamily="18" charset="0"/>
              </a:rPr>
              <a:t> de </a:t>
            </a:r>
            <a:r>
              <a:rPr lang="en-GB" b="0" i="0" dirty="0" err="1">
                <a:solidFill>
                  <a:srgbClr val="222222"/>
                </a:solidFill>
                <a:effectLst/>
                <a:latin typeface="Times New Roman" panose="02020603050405020304" pitchFamily="18" charset="0"/>
              </a:rPr>
              <a:t>construir</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una</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hoja</a:t>
            </a:r>
            <a:r>
              <a:rPr lang="en-GB" b="0" i="0" dirty="0">
                <a:solidFill>
                  <a:srgbClr val="222222"/>
                </a:solidFill>
                <a:effectLst/>
                <a:latin typeface="Times New Roman" panose="02020603050405020304" pitchFamily="18" charset="0"/>
              </a:rPr>
              <a:t> de </a:t>
            </a:r>
            <a:r>
              <a:rPr lang="en-GB" b="0" i="0" dirty="0" err="1">
                <a:solidFill>
                  <a:srgbClr val="222222"/>
                </a:solidFill>
                <a:effectLst/>
                <a:latin typeface="Times New Roman" panose="02020603050405020304" pitchFamily="18" charset="0"/>
              </a:rPr>
              <a:t>ruta</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común</a:t>
            </a:r>
            <a:r>
              <a:rPr lang="en-GB" b="0" i="0" dirty="0">
                <a:solidFill>
                  <a:srgbClr val="222222"/>
                </a:solidFill>
                <a:effectLst/>
                <a:latin typeface="Times New Roman" panose="02020603050405020304" pitchFamily="18" charset="0"/>
              </a:rPr>
              <a:t> para la </a:t>
            </a:r>
            <a:r>
              <a:rPr lang="en-GB" b="0" i="0" dirty="0" err="1">
                <a:solidFill>
                  <a:srgbClr val="222222"/>
                </a:solidFill>
                <a:effectLst/>
                <a:latin typeface="Times New Roman" panose="02020603050405020304" pitchFamily="18" charset="0"/>
              </a:rPr>
              <a:t>cooperación</a:t>
            </a:r>
            <a:r>
              <a:rPr lang="en-GB" b="0" i="0" dirty="0">
                <a:solidFill>
                  <a:srgbClr val="222222"/>
                </a:solidFill>
                <a:effectLst/>
                <a:latin typeface="Times New Roman" panose="02020603050405020304" pitchFamily="18" charset="0"/>
              </a:rPr>
              <a:t> digital y la </a:t>
            </a:r>
            <a:r>
              <a:rPr lang="en-GB" b="0" i="0" dirty="0" err="1">
                <a:solidFill>
                  <a:srgbClr val="222222"/>
                </a:solidFill>
                <a:effectLst/>
                <a:latin typeface="Times New Roman" panose="02020603050405020304" pitchFamily="18" charset="0"/>
              </a:rPr>
              <a:t>ciencia</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abierta</a:t>
            </a:r>
            <a:r>
              <a:rPr lang="en-GB" b="0" i="0" dirty="0">
                <a:solidFill>
                  <a:srgbClr val="222222"/>
                </a:solidFill>
                <a:effectLst/>
                <a:latin typeface="Times New Roman" panose="02020603050405020304" pitchFamily="18" charset="0"/>
              </a:rPr>
              <a:t>, que </a:t>
            </a:r>
            <a:r>
              <a:rPr lang="en-GB" b="0" i="0" dirty="0" err="1">
                <a:solidFill>
                  <a:srgbClr val="222222"/>
                </a:solidFill>
                <a:effectLst/>
                <a:latin typeface="Times New Roman" panose="02020603050405020304" pitchFamily="18" charset="0"/>
              </a:rPr>
              <a:t>articule</a:t>
            </a:r>
            <a:r>
              <a:rPr lang="en-GB" b="0" i="0" dirty="0">
                <a:solidFill>
                  <a:srgbClr val="222222"/>
                </a:solidFill>
                <a:effectLst/>
                <a:latin typeface="Times New Roman" panose="02020603050405020304" pitchFamily="18" charset="0"/>
              </a:rPr>
              <a:t> las </a:t>
            </a:r>
            <a:r>
              <a:rPr lang="en-GB" b="0" i="0" dirty="0" err="1">
                <a:solidFill>
                  <a:srgbClr val="222222"/>
                </a:solidFill>
                <a:effectLst/>
                <a:latin typeface="Times New Roman" panose="02020603050405020304" pitchFamily="18" charset="0"/>
              </a:rPr>
              <a:t>prioridades</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científicas</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nacionales</a:t>
            </a:r>
            <a:r>
              <a:rPr lang="en-GB" b="0" i="0" dirty="0">
                <a:solidFill>
                  <a:srgbClr val="222222"/>
                </a:solidFill>
                <a:effectLst/>
                <a:latin typeface="Times New Roman" panose="02020603050405020304" pitchFamily="18" charset="0"/>
              </a:rPr>
              <a:t> y </a:t>
            </a:r>
            <a:r>
              <a:rPr lang="en-GB" b="0" i="0" dirty="0" err="1">
                <a:solidFill>
                  <a:srgbClr val="222222"/>
                </a:solidFill>
                <a:effectLst/>
                <a:latin typeface="Times New Roman" panose="02020603050405020304" pitchFamily="18" charset="0"/>
              </a:rPr>
              <a:t>regionales</a:t>
            </a:r>
            <a:r>
              <a:rPr lang="en-GB" b="0" i="0" dirty="0">
                <a:solidFill>
                  <a:srgbClr val="222222"/>
                </a:solidFill>
                <a:effectLst/>
                <a:latin typeface="Times New Roman" panose="02020603050405020304" pitchFamily="18" charset="0"/>
              </a:rPr>
              <a:t>, con un </a:t>
            </a:r>
            <a:r>
              <a:rPr lang="en-GB" b="0" i="0" dirty="0" err="1">
                <a:solidFill>
                  <a:srgbClr val="222222"/>
                </a:solidFill>
                <a:effectLst/>
                <a:latin typeface="Times New Roman" panose="02020603050405020304" pitchFamily="18" charset="0"/>
              </a:rPr>
              <a:t>enfoque</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centrado</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en</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el</a:t>
            </a:r>
            <a:r>
              <a:rPr lang="en-GB" b="0" i="0" dirty="0">
                <a:solidFill>
                  <a:srgbClr val="222222"/>
                </a:solidFill>
                <a:effectLst/>
                <a:latin typeface="Times New Roman" panose="02020603050405020304" pitchFamily="18" charset="0"/>
              </a:rPr>
              <a:t> bien </a:t>
            </a:r>
            <a:r>
              <a:rPr lang="en-GB" b="0" i="0" dirty="0" err="1">
                <a:solidFill>
                  <a:srgbClr val="222222"/>
                </a:solidFill>
                <a:effectLst/>
                <a:latin typeface="Times New Roman" panose="02020603050405020304" pitchFamily="18" charset="0"/>
              </a:rPr>
              <a:t>común</a:t>
            </a:r>
            <a:r>
              <a:rPr lang="en-GB" b="0" i="0" dirty="0">
                <a:solidFill>
                  <a:srgbClr val="222222"/>
                </a:solidFill>
                <a:effectLst/>
                <a:latin typeface="Times New Roman" panose="02020603050405020304" pitchFamily="18" charset="0"/>
              </a:rPr>
              <a:t>, la </a:t>
            </a:r>
            <a:r>
              <a:rPr lang="en-GB" b="0" i="0" dirty="0" err="1">
                <a:solidFill>
                  <a:srgbClr val="222222"/>
                </a:solidFill>
                <a:effectLst/>
                <a:latin typeface="Times New Roman" panose="02020603050405020304" pitchFamily="18" charset="0"/>
              </a:rPr>
              <a:t>soberanía</a:t>
            </a:r>
            <a:r>
              <a:rPr lang="en-GB" b="0" i="0" dirty="0">
                <a:solidFill>
                  <a:srgbClr val="222222"/>
                </a:solidFill>
                <a:effectLst/>
                <a:latin typeface="Times New Roman" panose="02020603050405020304" pitchFamily="18" charset="0"/>
              </a:rPr>
              <a:t> de </a:t>
            </a:r>
            <a:r>
              <a:rPr lang="en-GB" b="0" i="0" dirty="0" err="1">
                <a:solidFill>
                  <a:srgbClr val="222222"/>
                </a:solidFill>
                <a:effectLst/>
                <a:latin typeface="Times New Roman" panose="02020603050405020304" pitchFamily="18" charset="0"/>
              </a:rPr>
              <a:t>datos</a:t>
            </a:r>
            <a:r>
              <a:rPr lang="en-GB" b="0" i="0" dirty="0">
                <a:solidFill>
                  <a:srgbClr val="222222"/>
                </a:solidFill>
                <a:effectLst/>
                <a:latin typeface="Times New Roman" panose="02020603050405020304" pitchFamily="18" charset="0"/>
              </a:rPr>
              <a:t>, la </a:t>
            </a:r>
            <a:r>
              <a:rPr lang="en-GB" b="0" i="0" dirty="0" err="1">
                <a:solidFill>
                  <a:srgbClr val="222222"/>
                </a:solidFill>
                <a:effectLst/>
                <a:latin typeface="Times New Roman" panose="02020603050405020304" pitchFamily="18" charset="0"/>
              </a:rPr>
              <a:t>inclusión</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epistémica</a:t>
            </a:r>
            <a:r>
              <a:rPr lang="en-GB" b="0" i="0" dirty="0">
                <a:solidFill>
                  <a:srgbClr val="222222"/>
                </a:solidFill>
                <a:effectLst/>
                <a:latin typeface="Times New Roman" panose="02020603050405020304" pitchFamily="18" charset="0"/>
              </a:rPr>
              <a:t> y la </a:t>
            </a:r>
            <a:r>
              <a:rPr lang="en-GB" b="0" i="0" dirty="0" err="1">
                <a:solidFill>
                  <a:srgbClr val="222222"/>
                </a:solidFill>
                <a:effectLst/>
                <a:latin typeface="Times New Roman" panose="02020603050405020304" pitchFamily="18" charset="0"/>
              </a:rPr>
              <a:t>justicia</a:t>
            </a:r>
            <a:r>
              <a:rPr lang="en-GB" b="0" i="0" dirty="0">
                <a:solidFill>
                  <a:srgbClr val="222222"/>
                </a:solidFill>
                <a:effectLst/>
                <a:latin typeface="Times New Roman" panose="02020603050405020304" pitchFamily="18" charset="0"/>
              </a:rPr>
              <a:t> social.</a:t>
            </a:r>
            <a:endParaRPr lang="en-GB" dirty="0"/>
          </a:p>
        </p:txBody>
      </p:sp>
    </p:spTree>
    <p:extLst>
      <p:ext uri="{BB962C8B-B14F-4D97-AF65-F5344CB8AC3E}">
        <p14:creationId xmlns:p14="http://schemas.microsoft.com/office/powerpoint/2010/main" val="1432537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972B6-5A48-6C58-4D1C-6300BD3EB1A3}"/>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77371F6F-A670-8A68-B45B-8FAC0C1A12E4}"/>
              </a:ext>
            </a:extLst>
          </p:cNvPr>
          <p:cNvSpPr txBox="1"/>
          <p:nvPr/>
        </p:nvSpPr>
        <p:spPr>
          <a:xfrm>
            <a:off x="784552" y="1402925"/>
            <a:ext cx="10749838" cy="4719305"/>
          </a:xfrm>
          <a:prstGeom prst="rect">
            <a:avLst/>
          </a:prstGeom>
        </p:spPr>
        <p:txBody>
          <a:bodyPr wrap="square" lIns="0" tIns="0" rIns="0" bIns="0" rtlCol="0" anchor="t">
            <a:spAutoFit/>
          </a:bodyPr>
          <a:lstStyle/>
          <a:p>
            <a:r>
              <a:rPr lang="es-ES_tradnl" sz="3200" dirty="0">
                <a:ea typeface="+mn-lt"/>
                <a:cs typeface="+mn-lt"/>
              </a:rPr>
              <a:t>Mediadores entre </a:t>
            </a:r>
            <a:r>
              <a:rPr lang="es-ES_tradnl" sz="3200" b="1" dirty="0">
                <a:ea typeface="+mn-lt"/>
                <a:cs typeface="+mn-lt"/>
              </a:rPr>
              <a:t>infraestructuras digitales</a:t>
            </a:r>
            <a:r>
              <a:rPr lang="es-ES_tradnl" sz="3200" dirty="0">
                <a:ea typeface="+mn-lt"/>
                <a:cs typeface="+mn-lt"/>
              </a:rPr>
              <a:t> y comunidad investigadora.</a:t>
            </a:r>
            <a:endParaRPr lang="es-ES_tradnl" sz="1200" dirty="0">
              <a:ea typeface="Calibri"/>
              <a:cs typeface="Calibri"/>
            </a:endParaRPr>
          </a:p>
          <a:p>
            <a:pPr lvl="1">
              <a:buFont typeface="Courier New"/>
              <a:buChar char="o"/>
            </a:pPr>
            <a:r>
              <a:rPr lang="es-ES_tradnl" sz="3200" dirty="0">
                <a:ea typeface="+mn-lt"/>
                <a:cs typeface="+mn-lt"/>
              </a:rPr>
              <a:t>Fomentar gestión </a:t>
            </a:r>
            <a:r>
              <a:rPr lang="es-ES_tradnl" sz="3200" b="1" dirty="0">
                <a:ea typeface="+mn-lt"/>
                <a:cs typeface="+mn-lt"/>
              </a:rPr>
              <a:t>ética y transparente de datos</a:t>
            </a:r>
            <a:r>
              <a:rPr lang="es-ES_tradnl" sz="3200" dirty="0">
                <a:ea typeface="+mn-lt"/>
                <a:cs typeface="+mn-lt"/>
              </a:rPr>
              <a:t>.</a:t>
            </a:r>
            <a:endParaRPr lang="es-ES_tradnl" sz="1200" dirty="0">
              <a:ea typeface="+mn-lt"/>
              <a:cs typeface="+mn-lt"/>
            </a:endParaRPr>
          </a:p>
          <a:p>
            <a:pPr lvl="1">
              <a:buFont typeface="Courier New"/>
              <a:buChar char="o"/>
            </a:pPr>
            <a:r>
              <a:rPr lang="es-ES_tradnl" sz="3200" dirty="0">
                <a:ea typeface="+mn-lt"/>
                <a:cs typeface="+mn-lt"/>
              </a:rPr>
              <a:t>Evaluar sesgos y opacidad algorítmica en IA.</a:t>
            </a:r>
            <a:endParaRPr lang="es-ES_tradnl" sz="1200" dirty="0">
              <a:ea typeface="+mn-lt"/>
              <a:cs typeface="+mn-lt"/>
            </a:endParaRPr>
          </a:p>
          <a:p>
            <a:pPr lvl="1">
              <a:buFont typeface="Courier New"/>
              <a:buChar char="o"/>
            </a:pPr>
            <a:r>
              <a:rPr lang="es-ES_tradnl" sz="3200" dirty="0">
                <a:ea typeface="+mn-lt"/>
                <a:cs typeface="+mn-lt"/>
              </a:rPr>
              <a:t>Transformación también institucional:</a:t>
            </a:r>
            <a:endParaRPr lang="es-ES_tradnl" sz="1200" dirty="0">
              <a:ea typeface="Calibri"/>
              <a:cs typeface="Calibri"/>
            </a:endParaRPr>
          </a:p>
          <a:p>
            <a:pPr lvl="1">
              <a:buFont typeface="Courier New"/>
              <a:buChar char="o"/>
            </a:pPr>
            <a:r>
              <a:rPr lang="es-ES_tradnl" sz="3200" dirty="0">
                <a:ea typeface="+mn-lt"/>
                <a:cs typeface="+mn-lt"/>
              </a:rPr>
              <a:t>Reformulación del rol de las bibliotecas en la </a:t>
            </a:r>
            <a:r>
              <a:rPr lang="es-ES_tradnl" sz="3200" b="1" dirty="0">
                <a:ea typeface="+mn-lt"/>
                <a:cs typeface="+mn-lt"/>
              </a:rPr>
              <a:t>gobernanza de la investigación</a:t>
            </a:r>
            <a:r>
              <a:rPr lang="es-ES_tradnl" sz="3200" dirty="0">
                <a:ea typeface="+mn-lt"/>
                <a:cs typeface="+mn-lt"/>
              </a:rPr>
              <a:t>.</a:t>
            </a:r>
            <a:endParaRPr lang="es-ES_tradnl" sz="1200" dirty="0">
              <a:ea typeface="+mn-lt"/>
              <a:cs typeface="+mn-lt"/>
            </a:endParaRPr>
          </a:p>
          <a:p>
            <a:pPr>
              <a:buFont typeface="Arial"/>
              <a:buChar char="•"/>
            </a:pPr>
            <a:r>
              <a:rPr lang="es-ES_tradnl" sz="3200" dirty="0">
                <a:ea typeface="+mn-lt"/>
                <a:cs typeface="+mn-lt"/>
              </a:rPr>
              <a:t>Alineación con </a:t>
            </a:r>
            <a:r>
              <a:rPr lang="es-ES_tradnl" sz="3200" b="1" dirty="0">
                <a:ea typeface="+mn-lt"/>
                <a:cs typeface="+mn-lt"/>
              </a:rPr>
              <a:t>DORA</a:t>
            </a:r>
            <a:r>
              <a:rPr lang="es-ES_tradnl" sz="3200" dirty="0">
                <a:ea typeface="+mn-lt"/>
                <a:cs typeface="+mn-lt"/>
              </a:rPr>
              <a:t> y </a:t>
            </a:r>
            <a:r>
              <a:rPr lang="es-ES_tradnl" sz="3200" b="1" dirty="0" err="1">
                <a:ea typeface="+mn-lt"/>
                <a:cs typeface="+mn-lt"/>
              </a:rPr>
              <a:t>CoARA</a:t>
            </a:r>
            <a:r>
              <a:rPr lang="es-ES_tradnl" sz="3200" dirty="0">
                <a:ea typeface="+mn-lt"/>
                <a:cs typeface="+mn-lt"/>
              </a:rPr>
              <a:t> → trazabilidad, calidad y ética en la gestión del conocimiento.</a:t>
            </a:r>
            <a:endParaRPr lang="es-ES_tradnl" sz="1200" dirty="0">
              <a:ea typeface="+mn-lt"/>
              <a:cs typeface="+mn-lt"/>
            </a:endParaRPr>
          </a:p>
          <a:p>
            <a:endParaRPr lang="en-US" sz="1867" dirty="0">
              <a:solidFill>
                <a:srgbClr val="FFFFFF"/>
              </a:solidFill>
              <a:latin typeface="Aptos"/>
              <a:ea typeface="+mn-lt"/>
              <a:cs typeface="+mn-lt"/>
            </a:endParaRPr>
          </a:p>
        </p:txBody>
      </p:sp>
      <p:sp>
        <p:nvSpPr>
          <p:cNvPr id="5" name="TextBox 5">
            <a:extLst>
              <a:ext uri="{FF2B5EF4-FFF2-40B4-BE49-F238E27FC236}">
                <a16:creationId xmlns:a16="http://schemas.microsoft.com/office/drawing/2014/main" id="{FE096C63-D218-2D1B-C9F2-623579E39C46}"/>
              </a:ext>
            </a:extLst>
          </p:cNvPr>
          <p:cNvSpPr txBox="1"/>
          <p:nvPr/>
        </p:nvSpPr>
        <p:spPr>
          <a:xfrm>
            <a:off x="978721" y="207350"/>
            <a:ext cx="10072716" cy="1231106"/>
          </a:xfrm>
          <a:prstGeom prst="rect">
            <a:avLst/>
          </a:prstGeom>
        </p:spPr>
        <p:txBody>
          <a:bodyPr wrap="square" lIns="0" tIns="0" rIns="0" bIns="0" rtlCol="0" anchor="t">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DESAFÍOS DEL PERFIL PROFESIONAL BIBLIOTECARIO</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72799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F99F9-B9F0-DD39-EA4E-71A32D89450E}"/>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3F7B5DA6-80F6-057D-0E24-A125F0D2E48F}"/>
              </a:ext>
            </a:extLst>
          </p:cNvPr>
          <p:cNvSpPr txBox="1"/>
          <p:nvPr/>
        </p:nvSpPr>
        <p:spPr>
          <a:xfrm>
            <a:off x="968026" y="453328"/>
            <a:ext cx="6218837" cy="5416098"/>
          </a:xfrm>
          <a:prstGeom prst="rect">
            <a:avLst/>
          </a:prstGeom>
        </p:spPr>
        <p:txBody>
          <a:bodyPr wrap="square" lIns="0" tIns="0" rIns="0" bIns="0" rtlCol="0" anchor="t">
            <a:spAutoFit/>
          </a:bodyPr>
          <a:lstStyle/>
          <a:p>
            <a:pPr algn="ctr"/>
            <a:r>
              <a:rPr lang="es-ES_tradnl" sz="2933" dirty="0">
                <a:ea typeface="+mn-lt"/>
                <a:cs typeface="+mn-lt"/>
              </a:rPr>
              <a:t>Esta transformación no se limita a la dimensión técnica, sino que también implica una reformulación del papel de las bibliotecas en la gobernanza de la investigación, en consonancia con los marcos de referencia internacionales como DORA y </a:t>
            </a:r>
            <a:r>
              <a:rPr lang="es-ES_tradnl" sz="2933" dirty="0" err="1">
                <a:ea typeface="+mn-lt"/>
                <a:cs typeface="+mn-lt"/>
              </a:rPr>
              <a:t>CoARA</a:t>
            </a:r>
            <a:r>
              <a:rPr lang="es-ES_tradnl" sz="2933" dirty="0">
                <a:ea typeface="+mn-lt"/>
                <a:cs typeface="+mn-lt"/>
              </a:rPr>
              <a:t>, para poder desempeñar un rol central como mediador entre infraestructuras digitales y comunidades académicas, garantizando la trazabilidad, la calidad y la ética en la gestión de datos.</a:t>
            </a:r>
            <a:endParaRPr lang="es-ES_tradnl" sz="2933" dirty="0"/>
          </a:p>
        </p:txBody>
      </p:sp>
      <p:pic>
        <p:nvPicPr>
          <p:cNvPr id="8" name="Imagen 7">
            <a:extLst>
              <a:ext uri="{FF2B5EF4-FFF2-40B4-BE49-F238E27FC236}">
                <a16:creationId xmlns:a16="http://schemas.microsoft.com/office/drawing/2014/main" id="{F70ED4AE-BFF6-3956-C8F9-80157A3DB216}"/>
              </a:ext>
            </a:extLst>
          </p:cNvPr>
          <p:cNvPicPr>
            <a:picLocks noChangeAspect="1"/>
          </p:cNvPicPr>
          <p:nvPr/>
        </p:nvPicPr>
        <p:blipFill>
          <a:blip r:embed="rId2"/>
          <a:stretch>
            <a:fillRect/>
          </a:stretch>
        </p:blipFill>
        <p:spPr>
          <a:xfrm>
            <a:off x="11151274" y="207060"/>
            <a:ext cx="801105" cy="797041"/>
          </a:xfrm>
          <a:prstGeom prst="rect">
            <a:avLst/>
          </a:prstGeom>
        </p:spPr>
      </p:pic>
      <p:pic>
        <p:nvPicPr>
          <p:cNvPr id="4" name="Picture 3">
            <a:extLst>
              <a:ext uri="{FF2B5EF4-FFF2-40B4-BE49-F238E27FC236}">
                <a16:creationId xmlns:a16="http://schemas.microsoft.com/office/drawing/2014/main" id="{67480CF8-BC04-8BE9-0F89-5B210DCDE8FF}"/>
              </a:ext>
            </a:extLst>
          </p:cNvPr>
          <p:cNvPicPr>
            <a:picLocks noChangeAspect="1"/>
          </p:cNvPicPr>
          <p:nvPr/>
        </p:nvPicPr>
        <p:blipFill>
          <a:blip r:embed="rId3"/>
          <a:stretch>
            <a:fillRect/>
          </a:stretch>
        </p:blipFill>
        <p:spPr>
          <a:xfrm>
            <a:off x="7772063" y="562"/>
            <a:ext cx="4422971" cy="6850133"/>
          </a:xfrm>
          <a:prstGeom prst="rect">
            <a:avLst/>
          </a:prstGeom>
        </p:spPr>
      </p:pic>
    </p:spTree>
    <p:extLst>
      <p:ext uri="{BB962C8B-B14F-4D97-AF65-F5344CB8AC3E}">
        <p14:creationId xmlns:p14="http://schemas.microsoft.com/office/powerpoint/2010/main" val="2514599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44AF9-1D21-B2FE-9730-25E154DF8D64}"/>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224C2CF6-6136-66B8-5524-AE37D6DE2493}"/>
              </a:ext>
            </a:extLst>
          </p:cNvPr>
          <p:cNvSpPr txBox="1"/>
          <p:nvPr/>
        </p:nvSpPr>
        <p:spPr>
          <a:xfrm>
            <a:off x="822172" y="1645805"/>
            <a:ext cx="10736470" cy="4431983"/>
          </a:xfrm>
          <a:prstGeom prst="rect">
            <a:avLst/>
          </a:prstGeom>
        </p:spPr>
        <p:txBody>
          <a:bodyPr wrap="square" lIns="0" tIns="0" rIns="0" bIns="0" rtlCol="0" anchor="t">
            <a:spAutoFit/>
          </a:bodyPr>
          <a:lstStyle/>
          <a:p>
            <a:pPr>
              <a:buFont typeface="Arial"/>
              <a:buChar char="•"/>
            </a:pPr>
            <a:r>
              <a:rPr lang="es-ES_tradnl" sz="3200" dirty="0">
                <a:ea typeface="+mn-lt"/>
                <a:cs typeface="+mn-lt"/>
              </a:rPr>
              <a:t>Marcos internacionales: </a:t>
            </a:r>
            <a:r>
              <a:rPr lang="es-ES_tradnl" sz="3200" b="1" dirty="0">
                <a:ea typeface="+mn-lt"/>
                <a:cs typeface="+mn-lt"/>
              </a:rPr>
              <a:t>DORA</a:t>
            </a:r>
            <a:r>
              <a:rPr lang="es-ES_tradnl" sz="3200" dirty="0">
                <a:ea typeface="+mn-lt"/>
                <a:cs typeface="+mn-lt"/>
              </a:rPr>
              <a:t> y </a:t>
            </a:r>
            <a:r>
              <a:rPr lang="es-ES_tradnl" sz="3200" b="1" dirty="0" err="1">
                <a:ea typeface="+mn-lt"/>
                <a:cs typeface="+mn-lt"/>
              </a:rPr>
              <a:t>CoARA</a:t>
            </a:r>
            <a:r>
              <a:rPr lang="es-ES_tradnl" sz="3200" dirty="0">
                <a:ea typeface="+mn-lt"/>
                <a:cs typeface="+mn-lt"/>
              </a:rPr>
              <a:t>.</a:t>
            </a:r>
          </a:p>
          <a:p>
            <a:pPr>
              <a:buFont typeface="Arial"/>
              <a:buChar char="•"/>
            </a:pPr>
            <a:r>
              <a:rPr lang="es-ES_tradnl" sz="3200" dirty="0">
                <a:ea typeface="+mn-lt"/>
                <a:cs typeface="+mn-lt"/>
              </a:rPr>
              <a:t>Bibliotecas como agentes de cambio:</a:t>
            </a:r>
            <a:endParaRPr lang="es-ES_tradnl" sz="1200" dirty="0"/>
          </a:p>
          <a:p>
            <a:pPr>
              <a:buFont typeface="Arial"/>
              <a:buChar char="•"/>
            </a:pPr>
            <a:r>
              <a:rPr lang="es-ES_tradnl" sz="3200" dirty="0">
                <a:ea typeface="+mn-lt"/>
                <a:cs typeface="+mn-lt"/>
              </a:rPr>
              <a:t>Promoción de </a:t>
            </a:r>
            <a:r>
              <a:rPr lang="es-ES_tradnl" sz="3200" b="1" dirty="0">
                <a:ea typeface="+mn-lt"/>
                <a:cs typeface="+mn-lt"/>
              </a:rPr>
              <a:t>métricas responsables</a:t>
            </a:r>
            <a:r>
              <a:rPr lang="es-ES_tradnl" sz="3200" dirty="0">
                <a:ea typeface="+mn-lt"/>
                <a:cs typeface="+mn-lt"/>
              </a:rPr>
              <a:t> que valoren reproducibilidad, diversidad e impacto social (</a:t>
            </a:r>
            <a:r>
              <a:rPr lang="es-ES_tradnl" sz="3200" dirty="0" err="1">
                <a:ea typeface="+mn-lt"/>
                <a:cs typeface="+mn-lt"/>
              </a:rPr>
              <a:t>Schönbrodt</a:t>
            </a:r>
            <a:r>
              <a:rPr lang="es-ES_tradnl" sz="3200" dirty="0">
                <a:ea typeface="+mn-lt"/>
                <a:cs typeface="+mn-lt"/>
              </a:rPr>
              <a:t> et al., 2022; Torres-Salinas, 2025).</a:t>
            </a:r>
            <a:endParaRPr lang="es-ES_tradnl" sz="1200" dirty="0"/>
          </a:p>
          <a:p>
            <a:pPr>
              <a:buFont typeface="Arial"/>
              <a:buChar char="•"/>
            </a:pPr>
            <a:r>
              <a:rPr lang="es-ES_tradnl" sz="3200" dirty="0">
                <a:ea typeface="+mn-lt"/>
                <a:cs typeface="+mn-lt"/>
              </a:rPr>
              <a:t>Reconocimiento de </a:t>
            </a:r>
            <a:r>
              <a:rPr lang="es-ES_tradnl" sz="3200" b="1" dirty="0">
                <a:ea typeface="+mn-lt"/>
                <a:cs typeface="+mn-lt"/>
              </a:rPr>
              <a:t>datos abiertos</a:t>
            </a:r>
            <a:r>
              <a:rPr lang="es-ES_tradnl" sz="3200" dirty="0">
                <a:ea typeface="+mn-lt"/>
                <a:cs typeface="+mn-lt"/>
              </a:rPr>
              <a:t> como productos legítimos de investigación.</a:t>
            </a:r>
            <a:endParaRPr lang="es-ES_tradnl" sz="1200" dirty="0"/>
          </a:p>
          <a:p>
            <a:pPr>
              <a:buFont typeface="Arial"/>
              <a:buChar char="•"/>
            </a:pPr>
            <a:r>
              <a:rPr lang="es-ES_tradnl" sz="3200" dirty="0">
                <a:ea typeface="+mn-lt"/>
                <a:cs typeface="+mn-lt"/>
              </a:rPr>
              <a:t>Impulso a prácticas colaborativas y de ciencia ciudadana, incluyendo </a:t>
            </a:r>
            <a:r>
              <a:rPr lang="es-ES_tradnl" sz="3200" b="1" dirty="0" err="1">
                <a:ea typeface="+mn-lt"/>
                <a:cs typeface="+mn-lt"/>
              </a:rPr>
              <a:t>co</a:t>
            </a:r>
            <a:r>
              <a:rPr lang="es-ES_tradnl" sz="3200" b="1" dirty="0">
                <a:ea typeface="+mn-lt"/>
                <a:cs typeface="+mn-lt"/>
              </a:rPr>
              <a:t>-creación de REA</a:t>
            </a:r>
            <a:r>
              <a:rPr lang="es-ES_tradnl" sz="3200" dirty="0">
                <a:ea typeface="+mn-lt"/>
                <a:cs typeface="+mn-lt"/>
              </a:rPr>
              <a:t> (Atenas et al., 2020).</a:t>
            </a:r>
            <a:endParaRPr lang="es-ES_tradnl" sz="1200" dirty="0">
              <a:ea typeface="+mn-lt"/>
              <a:cs typeface="+mn-lt"/>
            </a:endParaRPr>
          </a:p>
        </p:txBody>
      </p:sp>
      <p:sp>
        <p:nvSpPr>
          <p:cNvPr id="5" name="TextBox 5">
            <a:extLst>
              <a:ext uri="{FF2B5EF4-FFF2-40B4-BE49-F238E27FC236}">
                <a16:creationId xmlns:a16="http://schemas.microsoft.com/office/drawing/2014/main" id="{C6413A36-E2B4-E2CD-766C-0F14AD388434}"/>
              </a:ext>
            </a:extLst>
          </p:cNvPr>
          <p:cNvSpPr txBox="1"/>
          <p:nvPr/>
        </p:nvSpPr>
        <p:spPr>
          <a:xfrm>
            <a:off x="978721" y="207350"/>
            <a:ext cx="10072716" cy="1231106"/>
          </a:xfrm>
          <a:prstGeom prst="rect">
            <a:avLst/>
          </a:prstGeom>
        </p:spPr>
        <p:txBody>
          <a:bodyPr wrap="square" lIns="0" tIns="0" rIns="0" bIns="0" rtlCol="0" anchor="t">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GOBERNANZA Y EVALUACIÓN RESPONSABLE DE LA INVESTIGACIÓN</a:t>
            </a:r>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9496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2F1152-5342-8294-2AE4-5D635C0FBA43}"/>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55A03300-0DF5-83E2-B418-674BBA38D802}"/>
              </a:ext>
            </a:extLst>
          </p:cNvPr>
          <p:cNvSpPr txBox="1"/>
          <p:nvPr/>
        </p:nvSpPr>
        <p:spPr>
          <a:xfrm>
            <a:off x="811525" y="1551634"/>
            <a:ext cx="10736470" cy="4391651"/>
          </a:xfrm>
          <a:prstGeom prst="rect">
            <a:avLst/>
          </a:prstGeom>
        </p:spPr>
        <p:txBody>
          <a:bodyPr wrap="square" lIns="0" tIns="0" rIns="0" bIns="0" rtlCol="0" anchor="t">
            <a:spAutoFit/>
          </a:bodyPr>
          <a:lstStyle/>
          <a:p>
            <a:pPr>
              <a:buFont typeface="Arial"/>
              <a:buChar char="•"/>
            </a:pPr>
            <a:r>
              <a:rPr lang="es-ES_tradnl" sz="2667" b="1" dirty="0">
                <a:ea typeface="+mn-lt"/>
                <a:cs typeface="+mn-lt"/>
              </a:rPr>
              <a:t>UNESCO, Recomendación sobre REA (2019)</a:t>
            </a:r>
            <a:r>
              <a:rPr lang="es-ES_tradnl" sz="2667" dirty="0">
                <a:ea typeface="+mn-lt"/>
                <a:cs typeface="+mn-lt"/>
              </a:rPr>
              <a:t> y </a:t>
            </a:r>
            <a:r>
              <a:rPr lang="es-ES_tradnl" sz="2667" b="1" dirty="0">
                <a:ea typeface="+mn-lt"/>
                <a:cs typeface="+mn-lt"/>
              </a:rPr>
              <a:t>Ciencia Abierta (2021):</a:t>
            </a:r>
            <a:r>
              <a:rPr lang="es-ES_tradnl" sz="2667" dirty="0">
                <a:ea typeface="+mn-lt"/>
                <a:cs typeface="+mn-lt"/>
              </a:rPr>
              <a:t> pilar para competencias científicas.</a:t>
            </a:r>
          </a:p>
          <a:p>
            <a:pPr>
              <a:buFont typeface="Arial"/>
              <a:buChar char="•"/>
            </a:pPr>
            <a:r>
              <a:rPr lang="es-ES_tradnl" sz="2667" dirty="0">
                <a:ea typeface="+mn-lt"/>
                <a:cs typeface="+mn-lt"/>
              </a:rPr>
              <a:t>Modelos de </a:t>
            </a:r>
            <a:r>
              <a:rPr lang="es-ES_tradnl" sz="2667" b="1" dirty="0" err="1">
                <a:ea typeface="+mn-lt"/>
                <a:cs typeface="+mn-lt"/>
              </a:rPr>
              <a:t>co</a:t>
            </a:r>
            <a:r>
              <a:rPr lang="es-ES_tradnl" sz="2667" b="1" dirty="0">
                <a:ea typeface="+mn-lt"/>
                <a:cs typeface="+mn-lt"/>
              </a:rPr>
              <a:t>-creación</a:t>
            </a:r>
            <a:r>
              <a:rPr lang="es-ES_tradnl" sz="2667" dirty="0">
                <a:ea typeface="+mn-lt"/>
                <a:cs typeface="+mn-lt"/>
              </a:rPr>
              <a:t>: integración de múltiples actores (</a:t>
            </a:r>
            <a:r>
              <a:rPr lang="es-ES_tradnl" sz="2667" dirty="0" err="1">
                <a:ea typeface="+mn-lt"/>
                <a:cs typeface="+mn-lt"/>
              </a:rPr>
              <a:t>Ahlf</a:t>
            </a:r>
            <a:r>
              <a:rPr lang="es-ES_tradnl" sz="2667" dirty="0">
                <a:ea typeface="+mn-lt"/>
                <a:cs typeface="+mn-lt"/>
              </a:rPr>
              <a:t>, McNeil &amp; Nguyen, 2024).</a:t>
            </a:r>
            <a:endParaRPr lang="es-ES_tradnl" sz="933" dirty="0">
              <a:ea typeface="+mn-lt"/>
              <a:cs typeface="+mn-lt"/>
            </a:endParaRPr>
          </a:p>
          <a:p>
            <a:pPr>
              <a:buFont typeface="Arial"/>
              <a:buChar char="•"/>
            </a:pPr>
            <a:r>
              <a:rPr lang="es-ES_tradnl" sz="2667" dirty="0">
                <a:ea typeface="+mn-lt"/>
                <a:cs typeface="+mn-lt"/>
              </a:rPr>
              <a:t>Beneficios de los REA:</a:t>
            </a:r>
            <a:endParaRPr lang="es-ES_tradnl" sz="933" dirty="0"/>
          </a:p>
          <a:p>
            <a:pPr>
              <a:buFont typeface="Arial"/>
              <a:buChar char="•"/>
            </a:pPr>
            <a:r>
              <a:rPr lang="es-ES_tradnl" sz="2667" dirty="0">
                <a:ea typeface="+mn-lt"/>
                <a:cs typeface="+mn-lt"/>
              </a:rPr>
              <a:t>Creación, adaptación y reutilización sin barreras económicas ni legales.</a:t>
            </a:r>
            <a:endParaRPr lang="es-ES_tradnl" sz="933" dirty="0">
              <a:ea typeface="+mn-lt"/>
              <a:cs typeface="+mn-lt"/>
            </a:endParaRPr>
          </a:p>
          <a:p>
            <a:pPr>
              <a:buFont typeface="Arial"/>
              <a:buChar char="•"/>
            </a:pPr>
            <a:r>
              <a:rPr lang="es-ES_tradnl" sz="2667" dirty="0">
                <a:ea typeface="+mn-lt"/>
                <a:cs typeface="+mn-lt"/>
              </a:rPr>
              <a:t>Modelos </a:t>
            </a:r>
            <a:r>
              <a:rPr lang="es-ES_tradnl" sz="2667" b="1" dirty="0">
                <a:ea typeface="+mn-lt"/>
                <a:cs typeface="+mn-lt"/>
              </a:rPr>
              <a:t>interdisciplinarios, inclusivos y culturalmente pertinentes</a:t>
            </a:r>
            <a:r>
              <a:rPr lang="es-ES_tradnl" sz="2667" dirty="0">
                <a:ea typeface="+mn-lt"/>
                <a:cs typeface="+mn-lt"/>
              </a:rPr>
              <a:t> (Atenas &amp; Havemann, 2015; </a:t>
            </a:r>
            <a:r>
              <a:rPr lang="es-ES_tradnl" sz="2667" dirty="0" err="1">
                <a:ea typeface="+mn-lt"/>
                <a:cs typeface="+mn-lt"/>
              </a:rPr>
              <a:t>McKiernan</a:t>
            </a:r>
            <a:r>
              <a:rPr lang="es-ES_tradnl" sz="2667" dirty="0">
                <a:ea typeface="+mn-lt"/>
                <a:cs typeface="+mn-lt"/>
              </a:rPr>
              <a:t>, 2017; </a:t>
            </a:r>
            <a:r>
              <a:rPr lang="es-ES_tradnl" sz="2667" dirty="0" err="1">
                <a:ea typeface="+mn-lt"/>
                <a:cs typeface="+mn-lt"/>
              </a:rPr>
              <a:t>Cronin</a:t>
            </a:r>
            <a:r>
              <a:rPr lang="es-ES_tradnl" sz="2667" dirty="0">
                <a:ea typeface="+mn-lt"/>
                <a:cs typeface="+mn-lt"/>
              </a:rPr>
              <a:t> et al., 2023).</a:t>
            </a:r>
            <a:endParaRPr lang="es-ES_tradnl" sz="933" dirty="0">
              <a:ea typeface="+mn-lt"/>
              <a:cs typeface="+mn-lt"/>
            </a:endParaRPr>
          </a:p>
          <a:p>
            <a:pPr>
              <a:buFont typeface="Arial"/>
              <a:buChar char="•"/>
            </a:pPr>
            <a:r>
              <a:rPr lang="es-ES_tradnl" sz="2667" b="1" dirty="0">
                <a:ea typeface="+mn-lt"/>
                <a:cs typeface="+mn-lt"/>
              </a:rPr>
              <a:t>Declaración de Dubái sobre OER (UNESCO, 2024):</a:t>
            </a:r>
            <a:r>
              <a:rPr lang="es-ES_tradnl" sz="2667" dirty="0">
                <a:ea typeface="+mn-lt"/>
                <a:cs typeface="+mn-lt"/>
              </a:rPr>
              <a:t> ecosistemas digitales públicos e interoperables</a:t>
            </a:r>
            <a:endParaRPr lang="es-ES_tradnl" sz="1200" dirty="0"/>
          </a:p>
          <a:p>
            <a:pPr marL="190510" indent="-190510">
              <a:buFont typeface="Arial"/>
              <a:buChar char="•"/>
            </a:pPr>
            <a:endParaRPr lang="en-US" sz="1867" dirty="0">
              <a:solidFill>
                <a:srgbClr val="FFFFFF"/>
              </a:solidFill>
              <a:latin typeface="Aptos"/>
              <a:ea typeface="+mn-lt"/>
              <a:cs typeface="+mn-lt"/>
            </a:endParaRPr>
          </a:p>
        </p:txBody>
      </p:sp>
      <p:sp>
        <p:nvSpPr>
          <p:cNvPr id="5" name="TextBox 5">
            <a:extLst>
              <a:ext uri="{FF2B5EF4-FFF2-40B4-BE49-F238E27FC236}">
                <a16:creationId xmlns:a16="http://schemas.microsoft.com/office/drawing/2014/main" id="{CE9BFF5C-FCC4-CB7E-7CE0-AE867DFDB97A}"/>
              </a:ext>
            </a:extLst>
          </p:cNvPr>
          <p:cNvSpPr txBox="1"/>
          <p:nvPr/>
        </p:nvSpPr>
        <p:spPr>
          <a:xfrm>
            <a:off x="978721" y="207350"/>
            <a:ext cx="10072716" cy="615553"/>
          </a:xfrm>
          <a:prstGeom prst="rect">
            <a:avLst/>
          </a:prstGeom>
        </p:spPr>
        <p:txBody>
          <a:bodyPr wrap="square" lIns="0" tIns="0" rIns="0" bIns="0" rtlCol="0" anchor="t">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CIENCIA Y EDUCACIÓN ABIERTA </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327017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CAC5A-EC9D-E60F-1771-D404B9E294DB}"/>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2E86113F-5172-C739-AB75-632FF93AAAB1}"/>
              </a:ext>
            </a:extLst>
          </p:cNvPr>
          <p:cNvSpPr txBox="1"/>
          <p:nvPr/>
        </p:nvSpPr>
        <p:spPr>
          <a:xfrm>
            <a:off x="811525" y="1551634"/>
            <a:ext cx="10736470" cy="4349396"/>
          </a:xfrm>
          <a:prstGeom prst="rect">
            <a:avLst/>
          </a:prstGeom>
        </p:spPr>
        <p:txBody>
          <a:bodyPr wrap="square" lIns="0" tIns="0" rIns="0" bIns="0" rtlCol="0" anchor="t">
            <a:spAutoFit/>
          </a:bodyPr>
          <a:lstStyle/>
          <a:p>
            <a:pPr algn="ctr"/>
            <a:r>
              <a:rPr lang="es-ES_tradnl" sz="2933" i="1" dirty="0">
                <a:latin typeface="Calibri Light" panose="020F0302020204030204" pitchFamily="34" charset="0"/>
                <a:ea typeface="+mn-lt"/>
                <a:cs typeface="Calibri Light" panose="020F0302020204030204" pitchFamily="34" charset="0"/>
              </a:rPr>
              <a:t>promover la utilización de los recursos educativos abiertos (REA), según se definen en la Recomendación sobre los Recursos Educativos Abiertos (REA) (2019) de la UNESCO, como instrumento para el desarrollo de capacidades en materia de ciencia abierta. Así, los REA deberían utilizarse para ampliar el acceso a los recursos educativos y de investigación sobre la ciencia abierta, mejorar los resultados del aprendizaje, optimizar la repercusión de los fondos públicos y empoderar a educadores y educandos para que creen conjuntamente conocimientos</a:t>
            </a:r>
            <a:endParaRPr lang="es-ES_tradnl" sz="2933" i="1" dirty="0">
              <a:latin typeface="Calibri Light" panose="020F0302020204030204" pitchFamily="34" charset="0"/>
              <a:ea typeface="Calibri"/>
              <a:cs typeface="Calibri Light" panose="020F0302020204030204" pitchFamily="34" charset="0"/>
            </a:endParaRPr>
          </a:p>
          <a:p>
            <a:pPr marL="190510" indent="-190510">
              <a:buFont typeface="Arial"/>
              <a:buChar char="•"/>
            </a:pPr>
            <a:endParaRPr lang="en-US" sz="1867" dirty="0">
              <a:solidFill>
                <a:srgbClr val="FFFFFF"/>
              </a:solidFill>
              <a:latin typeface="Aptos"/>
              <a:ea typeface="+mn-lt"/>
              <a:cs typeface="+mn-lt"/>
            </a:endParaRPr>
          </a:p>
        </p:txBody>
      </p:sp>
      <p:sp>
        <p:nvSpPr>
          <p:cNvPr id="5" name="TextBox 5">
            <a:extLst>
              <a:ext uri="{FF2B5EF4-FFF2-40B4-BE49-F238E27FC236}">
                <a16:creationId xmlns:a16="http://schemas.microsoft.com/office/drawing/2014/main" id="{F7D9D273-FDF4-B357-02A1-B6B777193C3D}"/>
              </a:ext>
            </a:extLst>
          </p:cNvPr>
          <p:cNvSpPr txBox="1"/>
          <p:nvPr/>
        </p:nvSpPr>
        <p:spPr>
          <a:xfrm>
            <a:off x="978721" y="207350"/>
            <a:ext cx="10072716" cy="1231106"/>
          </a:xfrm>
          <a:prstGeom prst="rect">
            <a:avLst/>
          </a:prstGeom>
        </p:spPr>
        <p:txBody>
          <a:bodyPr wrap="square" lIns="0" tIns="0" rIns="0" bIns="0" rtlCol="0" anchor="t">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RECOMENDACION CIENCIA ABIERTA</a:t>
            </a:r>
          </a:p>
          <a:p>
            <a:pPr algn="ctr"/>
            <a:r>
              <a:rPr lang="en-US" sz="4000" dirty="0">
                <a:latin typeface="Verdana" panose="020B0604030504040204" pitchFamily="34" charset="0"/>
                <a:ea typeface="Verdana" panose="020B0604030504040204" pitchFamily="34" charset="0"/>
                <a:cs typeface="Verdana" panose="020B0604030504040204" pitchFamily="34" charset="0"/>
              </a:rPr>
              <a:t>IV-19-D</a:t>
            </a:r>
          </a:p>
        </p:txBody>
      </p:sp>
    </p:spTree>
    <p:extLst>
      <p:ext uri="{BB962C8B-B14F-4D97-AF65-F5344CB8AC3E}">
        <p14:creationId xmlns:p14="http://schemas.microsoft.com/office/powerpoint/2010/main" val="3051285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B0B93-0BE8-1C6A-8AA9-BCF8A6C3A944}"/>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9BC8007C-1DE7-7A29-5061-9D5338C7A319}"/>
              </a:ext>
            </a:extLst>
          </p:cNvPr>
          <p:cNvSpPr txBox="1"/>
          <p:nvPr/>
        </p:nvSpPr>
        <p:spPr>
          <a:xfrm>
            <a:off x="811525" y="1349333"/>
            <a:ext cx="10736470" cy="5252848"/>
          </a:xfrm>
          <a:prstGeom prst="rect">
            <a:avLst/>
          </a:prstGeom>
        </p:spPr>
        <p:txBody>
          <a:bodyPr wrap="square" lIns="0" tIns="0" rIns="0" bIns="0" rtlCol="0" anchor="t">
            <a:spAutoFit/>
          </a:bodyPr>
          <a:lstStyle/>
          <a:p>
            <a:endParaRPr lang="es-ES_tradnl" sz="1067" b="1" dirty="0">
              <a:ea typeface="Calibri"/>
              <a:cs typeface="Calibri"/>
            </a:endParaRPr>
          </a:p>
          <a:p>
            <a:pPr>
              <a:buFont typeface="Arial"/>
              <a:buChar char="•"/>
            </a:pPr>
            <a:r>
              <a:rPr lang="es-ES_tradnl" sz="2400" b="1" dirty="0">
                <a:ea typeface="+mn-lt"/>
                <a:cs typeface="+mn-lt"/>
              </a:rPr>
              <a:t>Facilitadoras pedagógicas:</a:t>
            </a:r>
            <a:endParaRPr lang="es-ES_tradnl" sz="2400" dirty="0"/>
          </a:p>
          <a:p>
            <a:pPr lvl="1">
              <a:buFont typeface="Arial"/>
              <a:buChar char="•"/>
            </a:pPr>
            <a:r>
              <a:rPr lang="es-ES_tradnl" sz="2400" dirty="0">
                <a:ea typeface="+mn-lt"/>
                <a:cs typeface="+mn-lt"/>
              </a:rPr>
              <a:t>Repositorios institucionales abiertos.</a:t>
            </a:r>
            <a:endParaRPr lang="es-ES_tradnl" sz="2400" dirty="0"/>
          </a:p>
          <a:p>
            <a:pPr lvl="1">
              <a:buFont typeface="Arial"/>
              <a:buChar char="•"/>
            </a:pPr>
            <a:r>
              <a:rPr lang="es-ES_tradnl" sz="2400" dirty="0">
                <a:ea typeface="+mn-lt"/>
                <a:cs typeface="+mn-lt"/>
              </a:rPr>
              <a:t>Guías metodológicas para programas académicos.</a:t>
            </a:r>
          </a:p>
          <a:p>
            <a:pPr lvl="1">
              <a:buFont typeface="Arial"/>
              <a:buChar char="•"/>
            </a:pPr>
            <a:r>
              <a:rPr lang="es-ES_tradnl" sz="2400" dirty="0">
                <a:ea typeface="+mn-lt"/>
                <a:cs typeface="+mn-lt"/>
              </a:rPr>
              <a:t>Talleres de alfabetización digital y científica.</a:t>
            </a:r>
            <a:endParaRPr lang="es-ES_tradnl" sz="2400" dirty="0"/>
          </a:p>
          <a:p>
            <a:pPr>
              <a:buFont typeface="Arial"/>
              <a:buChar char="•"/>
            </a:pPr>
            <a:r>
              <a:rPr lang="es-ES_tradnl" sz="2400" b="1" dirty="0">
                <a:ea typeface="+mn-lt"/>
                <a:cs typeface="+mn-lt"/>
              </a:rPr>
              <a:t>Gestoras de conocimiento abierto:</a:t>
            </a:r>
            <a:endParaRPr lang="es-ES_tradnl" sz="2400" dirty="0"/>
          </a:p>
          <a:p>
            <a:pPr lvl="1">
              <a:buFont typeface="Arial"/>
              <a:buChar char="•"/>
            </a:pPr>
            <a:r>
              <a:rPr lang="es-ES_tradnl" sz="2400" dirty="0">
                <a:ea typeface="+mn-lt"/>
                <a:cs typeface="+mn-lt"/>
              </a:rPr>
              <a:t>Garantizar que materiales locales (IA aplicada, ética digital, ciencia ciudadana) sean </a:t>
            </a:r>
            <a:r>
              <a:rPr lang="es-ES_tradnl" sz="2400" b="1" dirty="0">
                <a:ea typeface="+mn-lt"/>
                <a:cs typeface="+mn-lt"/>
              </a:rPr>
              <a:t>accesibles, reutilizables y adaptables</a:t>
            </a:r>
            <a:r>
              <a:rPr lang="es-ES_tradnl" sz="2400" dirty="0">
                <a:ea typeface="+mn-lt"/>
                <a:cs typeface="+mn-lt"/>
              </a:rPr>
              <a:t> globalmente.</a:t>
            </a:r>
            <a:endParaRPr lang="es-ES_tradnl" sz="2400" dirty="0"/>
          </a:p>
          <a:p>
            <a:pPr>
              <a:buFont typeface="Arial"/>
              <a:buChar char="•"/>
            </a:pPr>
            <a:r>
              <a:rPr lang="es-ES_tradnl" sz="2400" dirty="0">
                <a:ea typeface="+mn-lt"/>
                <a:cs typeface="+mn-lt"/>
              </a:rPr>
              <a:t>Valor añadido:</a:t>
            </a:r>
          </a:p>
          <a:p>
            <a:pPr lvl="1">
              <a:buFont typeface="Arial"/>
              <a:buChar char="•"/>
            </a:pPr>
            <a:r>
              <a:rPr lang="es-ES_tradnl" sz="2400" dirty="0">
                <a:ea typeface="+mn-lt"/>
                <a:cs typeface="+mn-lt"/>
              </a:rPr>
              <a:t>Democratizar acceso al conocimiento.</a:t>
            </a:r>
            <a:endParaRPr lang="es-ES_tradnl" sz="2400" dirty="0"/>
          </a:p>
          <a:p>
            <a:pPr lvl="1">
              <a:buFont typeface="Arial"/>
              <a:buChar char="•"/>
            </a:pPr>
            <a:r>
              <a:rPr lang="es-ES_tradnl" sz="2400" dirty="0">
                <a:ea typeface="+mn-lt"/>
                <a:cs typeface="+mn-lt"/>
              </a:rPr>
              <a:t>Fortalecer capacidades institucionales para innovación en investigación y docencia.</a:t>
            </a:r>
          </a:p>
          <a:p>
            <a:pPr lvl="1">
              <a:buFont typeface="Arial"/>
              <a:buChar char="•"/>
            </a:pPr>
            <a:r>
              <a:rPr lang="es-ES_tradnl" sz="2400" dirty="0">
                <a:ea typeface="+mn-lt"/>
                <a:cs typeface="+mn-lt"/>
              </a:rPr>
              <a:t>Integrar estudiantes, investigadores y comunidades como </a:t>
            </a:r>
            <a:r>
              <a:rPr lang="es-ES_tradnl" sz="2400" b="1" dirty="0">
                <a:ea typeface="+mn-lt"/>
                <a:cs typeface="+mn-lt"/>
              </a:rPr>
              <a:t>coproductores de conocimiento</a:t>
            </a:r>
            <a:r>
              <a:rPr lang="es-ES_tradnl" sz="2400" dirty="0">
                <a:ea typeface="+mn-lt"/>
                <a:cs typeface="+mn-lt"/>
              </a:rPr>
              <a:t>.</a:t>
            </a:r>
            <a:endParaRPr lang="es-ES_tradnl" sz="2400" dirty="0"/>
          </a:p>
          <a:p>
            <a:pPr marL="190510" indent="-190510">
              <a:buFont typeface="Arial"/>
              <a:buChar char="•"/>
            </a:pPr>
            <a:endParaRPr lang="en-US" sz="1867" dirty="0">
              <a:solidFill>
                <a:srgbClr val="FFFFFF"/>
              </a:solidFill>
              <a:latin typeface="Aptos"/>
              <a:ea typeface="Calibri"/>
              <a:cs typeface="Calibri"/>
            </a:endParaRPr>
          </a:p>
        </p:txBody>
      </p:sp>
      <p:sp>
        <p:nvSpPr>
          <p:cNvPr id="5" name="TextBox 5">
            <a:extLst>
              <a:ext uri="{FF2B5EF4-FFF2-40B4-BE49-F238E27FC236}">
                <a16:creationId xmlns:a16="http://schemas.microsoft.com/office/drawing/2014/main" id="{9C42B35E-7E34-9E47-F7A0-D58788765A62}"/>
              </a:ext>
            </a:extLst>
          </p:cNvPr>
          <p:cNvSpPr txBox="1"/>
          <p:nvPr/>
        </p:nvSpPr>
        <p:spPr>
          <a:xfrm>
            <a:off x="978721" y="207350"/>
            <a:ext cx="10072716" cy="615553"/>
          </a:xfrm>
          <a:prstGeom prst="rect">
            <a:avLst/>
          </a:prstGeom>
        </p:spPr>
        <p:txBody>
          <a:bodyPr wrap="square" lIns="0" tIns="0" rIns="0" bIns="0" rtlCol="0" anchor="t">
            <a:spAutoFit/>
          </a:bodyPr>
          <a:lstStyle/>
          <a:p>
            <a:pPr algn="ctr"/>
            <a:r>
              <a:rPr lang="en-US" sz="4000" dirty="0">
                <a:latin typeface="Verdana" panose="020B0604030504040204" pitchFamily="34" charset="0"/>
                <a:ea typeface="Verdana" panose="020B0604030504040204" pitchFamily="34" charset="0"/>
                <a:cs typeface="Verdana" panose="020B0604030504040204" pitchFamily="34" charset="0"/>
                <a:sym typeface="29LT Bukra Semi-Bold"/>
              </a:rPr>
              <a:t>CIENCIA Y EDUCACIÓN ABIERTA </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9015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5629B-08E6-F8BB-4C13-EB93A786BD7C}"/>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74A2DAE4-152F-C8C3-4A50-B38111C524A4}"/>
              </a:ext>
            </a:extLst>
          </p:cNvPr>
          <p:cNvSpPr txBox="1"/>
          <p:nvPr/>
        </p:nvSpPr>
        <p:spPr>
          <a:xfrm>
            <a:off x="811525" y="1349334"/>
            <a:ext cx="10736470" cy="4718536"/>
          </a:xfrm>
          <a:prstGeom prst="rect">
            <a:avLst/>
          </a:prstGeom>
        </p:spPr>
        <p:txBody>
          <a:bodyPr wrap="square" lIns="0" tIns="0" rIns="0" bIns="0" rtlCol="0" anchor="t">
            <a:spAutoFit/>
          </a:bodyPr>
          <a:lstStyle/>
          <a:p>
            <a:endParaRPr lang="es-ES_tradnl" sz="1333" b="1" dirty="0">
              <a:ea typeface="Calibri"/>
              <a:cs typeface="Calibri"/>
            </a:endParaRPr>
          </a:p>
          <a:p>
            <a:pPr>
              <a:buFont typeface="Arial"/>
              <a:buChar char="•"/>
            </a:pPr>
            <a:r>
              <a:rPr lang="es-ES_tradnl" sz="2933" b="1" dirty="0">
                <a:ea typeface="+mn-lt"/>
                <a:cs typeface="+mn-lt"/>
              </a:rPr>
              <a:t>La </a:t>
            </a:r>
            <a:r>
              <a:rPr lang="es-ES_tradnl" sz="2933" b="1" dirty="0" err="1">
                <a:ea typeface="+mn-lt"/>
                <a:cs typeface="+mn-lt"/>
              </a:rPr>
              <a:t>co</a:t>
            </a:r>
            <a:r>
              <a:rPr lang="es-ES_tradnl" sz="2933" b="1" dirty="0">
                <a:ea typeface="+mn-lt"/>
                <a:cs typeface="+mn-lt"/>
              </a:rPr>
              <a:t>-creación como principio estructural</a:t>
            </a:r>
            <a:r>
              <a:rPr lang="es-ES_tradnl" sz="2933" dirty="0">
                <a:ea typeface="+mn-lt"/>
                <a:cs typeface="+mn-lt"/>
              </a:rPr>
              <a:t> de la Ciencia Abierta</a:t>
            </a:r>
            <a:br>
              <a:rPr lang="es-ES_tradnl" sz="2933" dirty="0">
                <a:ea typeface="+mn-lt"/>
                <a:cs typeface="+mn-lt"/>
              </a:rPr>
            </a:br>
            <a:r>
              <a:rPr lang="es-ES_tradnl" sz="2933" dirty="0">
                <a:ea typeface="+mn-lt"/>
                <a:cs typeface="+mn-lt"/>
              </a:rPr>
              <a:t> → Reconocida en la </a:t>
            </a:r>
            <a:r>
              <a:rPr lang="es-ES_tradnl" sz="2933" i="1" dirty="0">
                <a:ea typeface="+mn-lt"/>
                <a:cs typeface="+mn-lt"/>
              </a:rPr>
              <a:t>Recomendación de Ciencia Abierta</a:t>
            </a:r>
            <a:r>
              <a:rPr lang="es-ES_tradnl" sz="2933" dirty="0">
                <a:ea typeface="+mn-lt"/>
                <a:cs typeface="+mn-lt"/>
              </a:rPr>
              <a:t> (UNESCO, 2021).</a:t>
            </a:r>
            <a:br>
              <a:rPr lang="es-ES_tradnl" sz="2933" dirty="0">
                <a:ea typeface="+mn-lt"/>
                <a:cs typeface="+mn-lt"/>
              </a:rPr>
            </a:br>
            <a:r>
              <a:rPr lang="es-ES_tradnl" sz="2933" dirty="0">
                <a:ea typeface="+mn-lt"/>
                <a:cs typeface="+mn-lt"/>
              </a:rPr>
              <a:t> → Implica diseñar políticas y prácticas con participación activa de múltiples actores.</a:t>
            </a:r>
          </a:p>
          <a:p>
            <a:pPr>
              <a:buFont typeface="Arial"/>
              <a:buChar char="•"/>
            </a:pPr>
            <a:r>
              <a:rPr lang="es-ES_tradnl" sz="2933" b="1" dirty="0">
                <a:ea typeface="+mn-lt"/>
                <a:cs typeface="+mn-lt"/>
              </a:rPr>
              <a:t>Equilibrio entre escalas</a:t>
            </a:r>
            <a:br>
              <a:rPr lang="es-ES_tradnl" sz="2933" b="1" dirty="0">
                <a:ea typeface="+mn-lt"/>
                <a:cs typeface="+mn-lt"/>
              </a:rPr>
            </a:br>
            <a:r>
              <a:rPr lang="es-ES_tradnl" sz="2933" b="1" dirty="0">
                <a:ea typeface="+mn-lt"/>
                <a:cs typeface="+mn-lt"/>
              </a:rPr>
              <a:t> → Nacional</a:t>
            </a:r>
            <a:r>
              <a:rPr lang="es-ES_tradnl" sz="2933" dirty="0">
                <a:ea typeface="+mn-lt"/>
                <a:cs typeface="+mn-lt"/>
              </a:rPr>
              <a:t>: responder a realidades locales y prioridades de desarrollo.</a:t>
            </a:r>
            <a:br>
              <a:rPr lang="es-ES_tradnl" sz="2933" dirty="0">
                <a:ea typeface="+mn-lt"/>
                <a:cs typeface="+mn-lt"/>
              </a:rPr>
            </a:br>
            <a:r>
              <a:rPr lang="es-ES_tradnl" sz="2933" dirty="0">
                <a:ea typeface="+mn-lt"/>
                <a:cs typeface="+mn-lt"/>
              </a:rPr>
              <a:t> → </a:t>
            </a:r>
            <a:r>
              <a:rPr lang="es-ES_tradnl" sz="2933" b="1" dirty="0">
                <a:ea typeface="+mn-lt"/>
                <a:cs typeface="+mn-lt"/>
              </a:rPr>
              <a:t>Regional</a:t>
            </a:r>
            <a:r>
              <a:rPr lang="es-ES_tradnl" sz="2933" dirty="0">
                <a:ea typeface="+mn-lt"/>
                <a:cs typeface="+mn-lt"/>
              </a:rPr>
              <a:t>: construir cohesión, evitar fragmentación y fortalecer la posición de América Latina en la gobernanza científica internacional.</a:t>
            </a:r>
          </a:p>
        </p:txBody>
      </p:sp>
      <p:sp>
        <p:nvSpPr>
          <p:cNvPr id="5" name="TextBox 5">
            <a:extLst>
              <a:ext uri="{FF2B5EF4-FFF2-40B4-BE49-F238E27FC236}">
                <a16:creationId xmlns:a16="http://schemas.microsoft.com/office/drawing/2014/main" id="{6B8F4326-708A-FE7F-E33E-33625499A54C}"/>
              </a:ext>
            </a:extLst>
          </p:cNvPr>
          <p:cNvSpPr txBox="1"/>
          <p:nvPr/>
        </p:nvSpPr>
        <p:spPr>
          <a:xfrm>
            <a:off x="978721" y="207350"/>
            <a:ext cx="10072716" cy="984885"/>
          </a:xfrm>
          <a:prstGeom prst="rect">
            <a:avLst/>
          </a:prstGeom>
        </p:spPr>
        <p:txBody>
          <a:bodyPr wrap="square" lIns="0" tIns="0" rIns="0" bIns="0" rtlCol="0" anchor="t">
            <a:spAutoFit/>
          </a:bodyPr>
          <a:lstStyle/>
          <a:p>
            <a:pPr algn="ctr"/>
            <a:r>
              <a:rPr lang="en-US" sz="3200" dirty="0">
                <a:latin typeface="Verdana" panose="020B0604030504040204" pitchFamily="34" charset="0"/>
                <a:ea typeface="Verdana" panose="020B0604030504040204" pitchFamily="34" charset="0"/>
                <a:cs typeface="Verdana" panose="020B0604030504040204" pitchFamily="34" charset="0"/>
                <a:sym typeface="29LT Bukra Semi-Bold"/>
              </a:rPr>
              <a:t>CIENCIA ABIERTA Y CO-CREACIÓN EN AMÉRICA LATINA</a:t>
            </a:r>
            <a:endParaRPr lang="en-US" sz="933"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2269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597AC-303A-4CF5-204F-4F3E674548AC}"/>
            </a:ext>
          </a:extLst>
        </p:cNvPr>
        <p:cNvGrpSpPr/>
        <p:nvPr/>
      </p:nvGrpSpPr>
      <p:grpSpPr>
        <a:xfrm>
          <a:off x="0" y="0"/>
          <a:ext cx="0" cy="0"/>
          <a:chOff x="0" y="0"/>
          <a:chExt cx="0" cy="0"/>
        </a:xfrm>
      </p:grpSpPr>
      <p:sp>
        <p:nvSpPr>
          <p:cNvPr id="4" name="TextBox 4">
            <a:extLst>
              <a:ext uri="{FF2B5EF4-FFF2-40B4-BE49-F238E27FC236}">
                <a16:creationId xmlns:a16="http://schemas.microsoft.com/office/drawing/2014/main" id="{28866FBC-A801-B961-99E1-4694D19C36E5}"/>
              </a:ext>
            </a:extLst>
          </p:cNvPr>
          <p:cNvSpPr txBox="1"/>
          <p:nvPr/>
        </p:nvSpPr>
        <p:spPr>
          <a:xfrm>
            <a:off x="811525" y="1349334"/>
            <a:ext cx="10736470" cy="5212517"/>
          </a:xfrm>
          <a:prstGeom prst="rect">
            <a:avLst/>
          </a:prstGeom>
        </p:spPr>
        <p:txBody>
          <a:bodyPr wrap="square" lIns="0" tIns="0" rIns="0" bIns="0" rtlCol="0" anchor="t">
            <a:spAutoFit/>
          </a:bodyPr>
          <a:lstStyle/>
          <a:p>
            <a:pPr marL="190510" indent="-190510">
              <a:buFont typeface="Arial"/>
              <a:buChar char="•"/>
            </a:pPr>
            <a:r>
              <a:rPr lang="es-ES_tradnl" sz="2667" b="1" dirty="0">
                <a:ea typeface="+mn-lt"/>
                <a:cs typeface="+mn-lt"/>
              </a:rPr>
              <a:t>Actores estratégicos</a:t>
            </a:r>
            <a:br>
              <a:rPr lang="es-ES_tradnl" sz="2667" b="1" dirty="0">
                <a:ea typeface="+mn-lt"/>
                <a:cs typeface="+mn-lt"/>
              </a:rPr>
            </a:br>
            <a:r>
              <a:rPr lang="es-ES_tradnl" sz="2667" b="1" dirty="0">
                <a:ea typeface="+mn-lt"/>
                <a:cs typeface="+mn-lt"/>
              </a:rPr>
              <a:t> → Gobiernos (marcos normativos y financiación).</a:t>
            </a:r>
            <a:br>
              <a:rPr lang="es-ES_tradnl" sz="2667" b="1" dirty="0">
                <a:ea typeface="+mn-lt"/>
                <a:cs typeface="+mn-lt"/>
              </a:rPr>
            </a:br>
            <a:r>
              <a:rPr lang="es-ES_tradnl" sz="2667" b="1" dirty="0">
                <a:ea typeface="+mn-lt"/>
                <a:cs typeface="+mn-lt"/>
              </a:rPr>
              <a:t> → Universidades y centros de investigación (producción y validación científica).</a:t>
            </a:r>
            <a:br>
              <a:rPr lang="es-ES_tradnl" sz="2667" b="1" dirty="0">
                <a:ea typeface="+mn-lt"/>
                <a:cs typeface="+mn-lt"/>
              </a:rPr>
            </a:br>
            <a:r>
              <a:rPr lang="es-ES_tradnl" sz="2667" b="1" dirty="0">
                <a:ea typeface="+mn-lt"/>
                <a:cs typeface="+mn-lt"/>
              </a:rPr>
              <a:t> → Bibliotecas (infraestructuras públicas de conocimiento).</a:t>
            </a:r>
            <a:br>
              <a:rPr lang="es-ES_tradnl" sz="2667" b="1" dirty="0">
                <a:ea typeface="+mn-lt"/>
                <a:cs typeface="+mn-lt"/>
              </a:rPr>
            </a:br>
            <a:r>
              <a:rPr lang="es-ES_tradnl" sz="2667" b="1" dirty="0">
                <a:ea typeface="+mn-lt"/>
                <a:cs typeface="+mn-lt"/>
              </a:rPr>
              <a:t> → Sociedad civil y comunidades locales (legitimidad, inclusión y justicia epistémica).</a:t>
            </a:r>
            <a:br>
              <a:rPr lang="es-ES_tradnl" sz="2667" b="1" dirty="0">
                <a:ea typeface="+mn-lt"/>
                <a:cs typeface="+mn-lt"/>
              </a:rPr>
            </a:br>
            <a:r>
              <a:rPr lang="es-ES_tradnl" sz="2667" b="1" dirty="0">
                <a:ea typeface="+mn-lt"/>
                <a:cs typeface="+mn-lt"/>
              </a:rPr>
              <a:t> → Sector privado (tecnologías, innovación y sostenibilidad).</a:t>
            </a:r>
            <a:endParaRPr lang="es-ES_tradnl" sz="2667" dirty="0">
              <a:ea typeface="+mn-lt"/>
              <a:cs typeface="+mn-lt"/>
            </a:endParaRPr>
          </a:p>
          <a:p>
            <a:pPr marL="190510" indent="-190510">
              <a:buFont typeface="Arial"/>
              <a:buChar char="•"/>
            </a:pPr>
            <a:r>
              <a:rPr lang="es-ES_tradnl" sz="2667" b="1" dirty="0">
                <a:ea typeface="+mn-lt"/>
                <a:cs typeface="+mn-lt"/>
              </a:rPr>
              <a:t>Objetivo común</a:t>
            </a:r>
            <a:br>
              <a:rPr lang="es-ES_tradnl" sz="2667" b="1" dirty="0">
                <a:ea typeface="+mn-lt"/>
                <a:cs typeface="+mn-lt"/>
              </a:rPr>
            </a:br>
            <a:r>
              <a:rPr lang="es-ES_tradnl" sz="2667" b="1" dirty="0">
                <a:ea typeface="+mn-lt"/>
                <a:cs typeface="+mn-lt"/>
              </a:rPr>
              <a:t> → Que la Ciencia Abierta contribuya al bienestar social</a:t>
            </a:r>
            <a:r>
              <a:rPr lang="es-ES_tradnl" sz="2667" dirty="0">
                <a:ea typeface="+mn-lt"/>
                <a:cs typeface="+mn-lt"/>
              </a:rPr>
              <a:t>, al </a:t>
            </a:r>
            <a:r>
              <a:rPr lang="es-ES_tradnl" sz="2667" b="1" dirty="0">
                <a:ea typeface="+mn-lt"/>
                <a:cs typeface="+mn-lt"/>
              </a:rPr>
              <a:t>desarrollo económico sostenible</a:t>
            </a:r>
            <a:r>
              <a:rPr lang="es-ES_tradnl" sz="2667" dirty="0">
                <a:ea typeface="+mn-lt"/>
                <a:cs typeface="+mn-lt"/>
              </a:rPr>
              <a:t> y a la </a:t>
            </a:r>
            <a:r>
              <a:rPr lang="es-ES_tradnl" sz="2667" b="1" dirty="0">
                <a:ea typeface="+mn-lt"/>
                <a:cs typeface="+mn-lt"/>
              </a:rPr>
              <a:t>reducción de desigualdades</a:t>
            </a:r>
            <a:r>
              <a:rPr lang="es-ES_tradnl" sz="2667" dirty="0">
                <a:ea typeface="+mn-lt"/>
                <a:cs typeface="+mn-lt"/>
              </a:rPr>
              <a:t>, garantizando acceso equitativo y soberanía digital en la región</a:t>
            </a:r>
          </a:p>
          <a:p>
            <a:endParaRPr lang="en-US" sz="1867" b="1" dirty="0">
              <a:solidFill>
                <a:schemeClr val="bg1"/>
              </a:solidFill>
              <a:latin typeface="Aptos"/>
              <a:ea typeface="+mn-lt"/>
              <a:cs typeface="+mn-lt"/>
            </a:endParaRPr>
          </a:p>
        </p:txBody>
      </p:sp>
      <p:sp>
        <p:nvSpPr>
          <p:cNvPr id="5" name="TextBox 5">
            <a:extLst>
              <a:ext uri="{FF2B5EF4-FFF2-40B4-BE49-F238E27FC236}">
                <a16:creationId xmlns:a16="http://schemas.microsoft.com/office/drawing/2014/main" id="{19D82CED-6E54-084A-F1DE-47369133CFFA}"/>
              </a:ext>
            </a:extLst>
          </p:cNvPr>
          <p:cNvSpPr txBox="1"/>
          <p:nvPr/>
        </p:nvSpPr>
        <p:spPr>
          <a:xfrm>
            <a:off x="978721" y="207350"/>
            <a:ext cx="10072716" cy="984885"/>
          </a:xfrm>
          <a:prstGeom prst="rect">
            <a:avLst/>
          </a:prstGeom>
        </p:spPr>
        <p:txBody>
          <a:bodyPr wrap="square" lIns="0" tIns="0" rIns="0" bIns="0" rtlCol="0" anchor="t">
            <a:spAutoFit/>
          </a:bodyPr>
          <a:lstStyle/>
          <a:p>
            <a:pPr algn="ctr"/>
            <a:r>
              <a:rPr lang="en-US" sz="3200" dirty="0">
                <a:latin typeface="Verdana" panose="020B0604030504040204" pitchFamily="34" charset="0"/>
                <a:ea typeface="Verdana" panose="020B0604030504040204" pitchFamily="34" charset="0"/>
                <a:cs typeface="Verdana" panose="020B0604030504040204" pitchFamily="34" charset="0"/>
                <a:sym typeface="29LT Bukra Semi-Bold"/>
              </a:rPr>
              <a:t>CIENCIA ABIERTA Y CO-CREACIÓN EN AMÉRICA LATINA</a:t>
            </a:r>
            <a:endParaRPr lang="en-US" sz="933"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52882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85A8F6F-0653-4A96-A944-CA735AA57DFA}"/>
              </a:ext>
            </a:extLst>
          </p:cNvPr>
          <p:cNvPicPr>
            <a:picLocks noChangeAspect="1"/>
          </p:cNvPicPr>
          <p:nvPr/>
        </p:nvPicPr>
        <p:blipFill>
          <a:blip r:embed="rId2"/>
          <a:stretch>
            <a:fillRect/>
          </a:stretch>
        </p:blipFill>
        <p:spPr>
          <a:xfrm>
            <a:off x="11043381" y="207060"/>
            <a:ext cx="908999" cy="904935"/>
          </a:xfrm>
          <a:prstGeom prst="rect">
            <a:avLst/>
          </a:prstGeom>
        </p:spPr>
      </p:pic>
      <p:pic>
        <p:nvPicPr>
          <p:cNvPr id="6" name="Picture 5" descr="A poster with text and images&#10;&#10;AI-generated content may be incorrect.">
            <a:extLst>
              <a:ext uri="{FF2B5EF4-FFF2-40B4-BE49-F238E27FC236}">
                <a16:creationId xmlns:a16="http://schemas.microsoft.com/office/drawing/2014/main" id="{1BA5BF67-8BCF-4727-6079-1A96AA9490D4}"/>
              </a:ext>
            </a:extLst>
          </p:cNvPr>
          <p:cNvPicPr>
            <a:picLocks noChangeAspect="1"/>
          </p:cNvPicPr>
          <p:nvPr/>
        </p:nvPicPr>
        <p:blipFill>
          <a:blip r:embed="rId3"/>
          <a:stretch>
            <a:fillRect/>
          </a:stretch>
        </p:blipFill>
        <p:spPr>
          <a:xfrm>
            <a:off x="7423320" y="562"/>
            <a:ext cx="4769805" cy="6856876"/>
          </a:xfrm>
          <a:prstGeom prst="rect">
            <a:avLst/>
          </a:prstGeom>
        </p:spPr>
      </p:pic>
      <p:sp>
        <p:nvSpPr>
          <p:cNvPr id="12" name="Content Placeholder 11">
            <a:extLst>
              <a:ext uri="{FF2B5EF4-FFF2-40B4-BE49-F238E27FC236}">
                <a16:creationId xmlns:a16="http://schemas.microsoft.com/office/drawing/2014/main" id="{0A90CC40-7F42-1AE5-2CD1-8A6C9E3FF2EE}"/>
              </a:ext>
            </a:extLst>
          </p:cNvPr>
          <p:cNvSpPr>
            <a:spLocks noGrp="1"/>
          </p:cNvSpPr>
          <p:nvPr>
            <p:ph idx="1"/>
          </p:nvPr>
        </p:nvSpPr>
        <p:spPr>
          <a:xfrm>
            <a:off x="304800" y="1087030"/>
            <a:ext cx="6122737" cy="4628972"/>
          </a:xfrm>
        </p:spPr>
        <p:txBody>
          <a:bodyPr vert="horz" lIns="60960" tIns="30480" rIns="60960" bIns="30480" rtlCol="0" anchor="t">
            <a:normAutofit/>
          </a:bodyPr>
          <a:lstStyle/>
          <a:p>
            <a:r>
              <a:rPr lang="es-ES_tradnl" sz="2400" dirty="0">
                <a:latin typeface="Calibri" panose="020F0502020204030204" pitchFamily="34" charset="0"/>
                <a:ea typeface="+mn-lt"/>
                <a:cs typeface="Calibri" panose="020F0502020204030204" pitchFamily="34" charset="0"/>
              </a:rPr>
              <a:t>El llamado es trabajar hacer de la Ciencia Abierta una realidad compartida en América Latina. Al adoptar la </a:t>
            </a:r>
            <a:r>
              <a:rPr lang="es-ES_tradnl" sz="2400" dirty="0" err="1">
                <a:latin typeface="Calibri" panose="020F0502020204030204" pitchFamily="34" charset="0"/>
                <a:ea typeface="+mn-lt"/>
                <a:cs typeface="Calibri" panose="020F0502020204030204" pitchFamily="34" charset="0"/>
              </a:rPr>
              <a:t>co</a:t>
            </a:r>
            <a:r>
              <a:rPr lang="es-ES_tradnl" sz="2400" dirty="0">
                <a:latin typeface="Calibri" panose="020F0502020204030204" pitchFamily="34" charset="0"/>
                <a:ea typeface="+mn-lt"/>
                <a:cs typeface="Calibri" panose="020F0502020204030204" pitchFamily="34" charset="0"/>
              </a:rPr>
              <a:t>-creación, articular las prioridades nacionales y regionales, y movilizar a gobiernos, universidades, bibliotecas y sociedad civil , podremos garantizar que el conocimiento contribuya al bienestar social, impulse el desarrollo sostenible, reduzca las desigualdades y fortalezca la soberanía digital en línea con las Recomendaciones UNESCO para la ciencia y la educación abierta y la Hoja de Ruta de la ONU para la Cooperación Digital.</a:t>
            </a:r>
          </a:p>
        </p:txBody>
      </p:sp>
    </p:spTree>
    <p:extLst>
      <p:ext uri="{BB962C8B-B14F-4D97-AF65-F5344CB8AC3E}">
        <p14:creationId xmlns:p14="http://schemas.microsoft.com/office/powerpoint/2010/main" val="3536826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0A90CC40-7F42-1AE5-2CD1-8A6C9E3FF2EE}"/>
              </a:ext>
            </a:extLst>
          </p:cNvPr>
          <p:cNvSpPr>
            <a:spLocks noGrp="1"/>
          </p:cNvSpPr>
          <p:nvPr>
            <p:ph idx="1"/>
          </p:nvPr>
        </p:nvSpPr>
        <p:spPr>
          <a:xfrm>
            <a:off x="1207477" y="1114514"/>
            <a:ext cx="9952892" cy="4628972"/>
          </a:xfrm>
        </p:spPr>
        <p:txBody>
          <a:bodyPr vert="horz" lIns="60960" tIns="30480" rIns="60960" bIns="30480" rtlCol="0" anchor="t">
            <a:normAutofit/>
          </a:bodyPr>
          <a:lstStyle/>
          <a:p>
            <a:pPr marL="0" indent="0" algn="ctr">
              <a:buNone/>
            </a:pPr>
            <a:r>
              <a:rPr lang="en-GB" sz="3600" i="1" dirty="0" err="1"/>
              <a:t>Istruitevi</a:t>
            </a:r>
            <a:r>
              <a:rPr lang="en-GB" sz="3600" i="1" dirty="0"/>
              <a:t>, </a:t>
            </a:r>
            <a:r>
              <a:rPr lang="en-GB" sz="3600" i="1" dirty="0" err="1"/>
              <a:t>perché</a:t>
            </a:r>
            <a:r>
              <a:rPr lang="en-GB" sz="3600" i="1" dirty="0"/>
              <a:t> </a:t>
            </a:r>
            <a:r>
              <a:rPr lang="en-GB" sz="3600" i="1" dirty="0" err="1"/>
              <a:t>avremo</a:t>
            </a:r>
            <a:r>
              <a:rPr lang="en-GB" sz="3600" i="1" dirty="0"/>
              <a:t> </a:t>
            </a:r>
            <a:r>
              <a:rPr lang="en-GB" sz="3600" i="1" dirty="0" err="1"/>
              <a:t>bisogno</a:t>
            </a:r>
            <a:r>
              <a:rPr lang="en-GB" sz="3600" i="1" dirty="0"/>
              <a:t> di </a:t>
            </a:r>
            <a:r>
              <a:rPr lang="en-GB" sz="3600" i="1" dirty="0" err="1"/>
              <a:t>tutta</a:t>
            </a:r>
            <a:r>
              <a:rPr lang="en-GB" sz="3600" i="1" dirty="0"/>
              <a:t> la nostra </a:t>
            </a:r>
            <a:r>
              <a:rPr lang="en-GB" sz="3600" i="1" dirty="0" err="1"/>
              <a:t>intelligenza</a:t>
            </a:r>
            <a:r>
              <a:rPr lang="en-GB" sz="3600" i="1" dirty="0"/>
              <a:t>. </a:t>
            </a:r>
            <a:r>
              <a:rPr lang="en-GB" sz="3600" i="1" dirty="0" err="1"/>
              <a:t>Agitatevi</a:t>
            </a:r>
            <a:r>
              <a:rPr lang="en-GB" sz="3600" i="1" dirty="0"/>
              <a:t>, </a:t>
            </a:r>
            <a:r>
              <a:rPr lang="en-GB" sz="3600" i="1" dirty="0" err="1"/>
              <a:t>perché</a:t>
            </a:r>
            <a:r>
              <a:rPr lang="en-GB" sz="3600" i="1" dirty="0"/>
              <a:t> </a:t>
            </a:r>
            <a:r>
              <a:rPr lang="en-GB" sz="3600" i="1" dirty="0" err="1"/>
              <a:t>avremo</a:t>
            </a:r>
            <a:r>
              <a:rPr lang="en-GB" sz="3600" i="1" dirty="0"/>
              <a:t> </a:t>
            </a:r>
            <a:r>
              <a:rPr lang="en-GB" sz="3600" i="1" dirty="0" err="1"/>
              <a:t>bisogno</a:t>
            </a:r>
            <a:r>
              <a:rPr lang="en-GB" sz="3600" i="1" dirty="0"/>
              <a:t> di </a:t>
            </a:r>
            <a:r>
              <a:rPr lang="en-GB" sz="3600" i="1" dirty="0" err="1"/>
              <a:t>tutto</a:t>
            </a:r>
            <a:r>
              <a:rPr lang="en-GB" sz="3600" i="1" dirty="0"/>
              <a:t> il nostro </a:t>
            </a:r>
            <a:r>
              <a:rPr lang="en-GB" sz="3600" i="1" dirty="0" err="1"/>
              <a:t>entusiasmo</a:t>
            </a:r>
            <a:r>
              <a:rPr lang="en-GB" sz="3600" i="1" dirty="0"/>
              <a:t>. </a:t>
            </a:r>
            <a:r>
              <a:rPr lang="en-GB" sz="3600" i="1" dirty="0" err="1"/>
              <a:t>Organizzatevi</a:t>
            </a:r>
            <a:r>
              <a:rPr lang="en-GB" sz="3600" i="1" dirty="0"/>
              <a:t>, </a:t>
            </a:r>
            <a:r>
              <a:rPr lang="en-GB" sz="3600" i="1" dirty="0" err="1"/>
              <a:t>perché</a:t>
            </a:r>
            <a:r>
              <a:rPr lang="en-GB" sz="3600" i="1" dirty="0"/>
              <a:t> </a:t>
            </a:r>
            <a:r>
              <a:rPr lang="en-GB" sz="3600" i="1" dirty="0" err="1"/>
              <a:t>avremo</a:t>
            </a:r>
            <a:r>
              <a:rPr lang="en-GB" sz="3600" i="1" dirty="0"/>
              <a:t> </a:t>
            </a:r>
            <a:r>
              <a:rPr lang="en-GB" sz="3600" i="1" dirty="0" err="1"/>
              <a:t>bisogno</a:t>
            </a:r>
            <a:r>
              <a:rPr lang="en-GB" sz="3600" i="1" dirty="0"/>
              <a:t> di </a:t>
            </a:r>
            <a:r>
              <a:rPr lang="en-GB" sz="3600" i="1" dirty="0" err="1"/>
              <a:t>tutta</a:t>
            </a:r>
            <a:r>
              <a:rPr lang="en-GB" sz="3600" i="1" dirty="0"/>
              <a:t> la nostra forza"</a:t>
            </a:r>
            <a:endParaRPr lang="es-ES_tradnl" sz="3600" i="1" dirty="0"/>
          </a:p>
        </p:txBody>
      </p:sp>
    </p:spTree>
    <p:extLst>
      <p:ext uri="{BB962C8B-B14F-4D97-AF65-F5344CB8AC3E}">
        <p14:creationId xmlns:p14="http://schemas.microsoft.com/office/powerpoint/2010/main" val="267924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54B1-6243-DBDF-DC5B-745751E1A3FA}"/>
              </a:ext>
            </a:extLst>
          </p:cNvPr>
          <p:cNvSpPr>
            <a:spLocks noGrp="1"/>
          </p:cNvSpPr>
          <p:nvPr>
            <p:ph type="title"/>
          </p:nvPr>
        </p:nvSpPr>
        <p:spPr/>
        <p:txBody>
          <a:bodyPr/>
          <a:lstStyle/>
          <a:p>
            <a:pPr algn="ctr"/>
            <a:r>
              <a:rPr lang="en-GB" i="1" dirty="0"/>
              <a:t>sin </a:t>
            </a:r>
            <a:r>
              <a:rPr lang="en-GB" i="1" dirty="0" err="1"/>
              <a:t>dejar</a:t>
            </a:r>
            <a:r>
              <a:rPr lang="en-GB" i="1" dirty="0"/>
              <a:t> a </a:t>
            </a:r>
            <a:r>
              <a:rPr lang="en-GB" i="1" dirty="0" err="1"/>
              <a:t>nadie</a:t>
            </a:r>
            <a:r>
              <a:rPr lang="en-GB" i="1" dirty="0"/>
              <a:t> </a:t>
            </a:r>
            <a:r>
              <a:rPr lang="en-GB" i="1" dirty="0" err="1"/>
              <a:t>atrás</a:t>
            </a:r>
            <a:endParaRPr lang="en-GB" dirty="0"/>
          </a:p>
        </p:txBody>
      </p:sp>
      <p:sp>
        <p:nvSpPr>
          <p:cNvPr id="3" name="Content Placeholder 2">
            <a:extLst>
              <a:ext uri="{FF2B5EF4-FFF2-40B4-BE49-F238E27FC236}">
                <a16:creationId xmlns:a16="http://schemas.microsoft.com/office/drawing/2014/main" id="{F8A9E16D-8075-69FA-1DB4-4854269112C3}"/>
              </a:ext>
            </a:extLst>
          </p:cNvPr>
          <p:cNvSpPr>
            <a:spLocks noGrp="1"/>
          </p:cNvSpPr>
          <p:nvPr>
            <p:ph idx="1"/>
          </p:nvPr>
        </p:nvSpPr>
        <p:spPr/>
        <p:txBody>
          <a:bodyPr/>
          <a:lstStyle/>
          <a:p>
            <a:pPr marL="0" indent="0" algn="ctr">
              <a:buNone/>
            </a:pPr>
            <a:r>
              <a:rPr lang="en-GB" b="0" i="0" dirty="0" err="1">
                <a:solidFill>
                  <a:srgbClr val="222222"/>
                </a:solidFill>
                <a:effectLst/>
                <a:latin typeface="Times New Roman" panose="02020603050405020304" pitchFamily="18" charset="0"/>
              </a:rPr>
              <a:t>En</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el</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marco</a:t>
            </a:r>
            <a:r>
              <a:rPr lang="en-GB" b="0" i="0" dirty="0">
                <a:solidFill>
                  <a:srgbClr val="222222"/>
                </a:solidFill>
                <a:effectLst/>
                <a:latin typeface="Times New Roman" panose="02020603050405020304" pitchFamily="18" charset="0"/>
              </a:rPr>
              <a:t> de </a:t>
            </a:r>
            <a:r>
              <a:rPr lang="en-GB" b="0" i="0" dirty="0" err="1">
                <a:solidFill>
                  <a:srgbClr val="222222"/>
                </a:solidFill>
                <a:effectLst/>
                <a:latin typeface="Times New Roman" panose="02020603050405020304" pitchFamily="18" charset="0"/>
              </a:rPr>
              <a:t>los</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principios</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establecidos</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por</a:t>
            </a:r>
            <a:r>
              <a:rPr lang="en-GB" b="0" i="0" dirty="0">
                <a:solidFill>
                  <a:srgbClr val="222222"/>
                </a:solidFill>
                <a:effectLst/>
                <a:latin typeface="Times New Roman" panose="02020603050405020304" pitchFamily="18" charset="0"/>
              </a:rPr>
              <a:t> la </a:t>
            </a:r>
            <a:r>
              <a:rPr lang="en-GB" b="0" i="0" dirty="0" err="1">
                <a:solidFill>
                  <a:srgbClr val="222222"/>
                </a:solidFill>
                <a:effectLst/>
                <a:latin typeface="Times New Roman" panose="02020603050405020304" pitchFamily="18" charset="0"/>
              </a:rPr>
              <a:t>Recomendación</a:t>
            </a:r>
            <a:r>
              <a:rPr lang="en-GB" b="0" i="0" dirty="0">
                <a:solidFill>
                  <a:srgbClr val="222222"/>
                </a:solidFill>
                <a:effectLst/>
                <a:latin typeface="Times New Roman" panose="02020603050405020304" pitchFamily="18" charset="0"/>
              </a:rPr>
              <a:t> de la UNESCO </a:t>
            </a:r>
            <a:r>
              <a:rPr lang="en-GB" b="0" i="0" dirty="0" err="1">
                <a:solidFill>
                  <a:srgbClr val="222222"/>
                </a:solidFill>
                <a:effectLst/>
                <a:latin typeface="Times New Roman" panose="02020603050405020304" pitchFamily="18" charset="0"/>
              </a:rPr>
              <a:t>sobre</a:t>
            </a:r>
            <a:r>
              <a:rPr lang="en-GB" b="0" i="0" dirty="0">
                <a:solidFill>
                  <a:srgbClr val="222222"/>
                </a:solidFill>
                <a:effectLst/>
                <a:latin typeface="Times New Roman" panose="02020603050405020304" pitchFamily="18" charset="0"/>
              </a:rPr>
              <a:t> la </a:t>
            </a:r>
            <a:r>
              <a:rPr lang="en-GB" b="0" i="0" dirty="0" err="1">
                <a:solidFill>
                  <a:srgbClr val="222222"/>
                </a:solidFill>
                <a:effectLst/>
                <a:latin typeface="Times New Roman" panose="02020603050405020304" pitchFamily="18" charset="0"/>
              </a:rPr>
              <a:t>Ciencia</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Abierta</a:t>
            </a:r>
            <a:r>
              <a:rPr lang="en-GB" b="0" i="0" dirty="0">
                <a:solidFill>
                  <a:srgbClr val="222222"/>
                </a:solidFill>
                <a:effectLst/>
                <a:latin typeface="Times New Roman" panose="02020603050405020304" pitchFamily="18" charset="0"/>
              </a:rPr>
              <a:t> (2021), la </a:t>
            </a:r>
            <a:r>
              <a:rPr lang="en-GB" b="0" i="0" dirty="0" err="1">
                <a:solidFill>
                  <a:srgbClr val="222222"/>
                </a:solidFill>
                <a:effectLst/>
                <a:latin typeface="Times New Roman" panose="02020603050405020304" pitchFamily="18" charset="0"/>
              </a:rPr>
              <a:t>Declaración</a:t>
            </a:r>
            <a:r>
              <a:rPr lang="en-GB" b="0" i="0" dirty="0">
                <a:solidFill>
                  <a:srgbClr val="222222"/>
                </a:solidFill>
                <a:effectLst/>
                <a:latin typeface="Times New Roman" panose="02020603050405020304" pitchFamily="18" charset="0"/>
              </a:rPr>
              <a:t> de </a:t>
            </a:r>
            <a:r>
              <a:rPr lang="en-GB" b="0" i="0" dirty="0" err="1">
                <a:solidFill>
                  <a:srgbClr val="222222"/>
                </a:solidFill>
                <a:effectLst/>
                <a:latin typeface="Times New Roman" panose="02020603050405020304" pitchFamily="18" charset="0"/>
              </a:rPr>
              <a:t>Dubái</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sobre</a:t>
            </a:r>
            <a:r>
              <a:rPr lang="en-GB" b="0" i="0" dirty="0">
                <a:solidFill>
                  <a:srgbClr val="222222"/>
                </a:solidFill>
                <a:effectLst/>
                <a:latin typeface="Times New Roman" panose="02020603050405020304" pitchFamily="18" charset="0"/>
              </a:rPr>
              <a:t> REA (2021), la </a:t>
            </a:r>
            <a:r>
              <a:rPr lang="en-GB" b="0" i="0" dirty="0" err="1">
                <a:solidFill>
                  <a:srgbClr val="222222"/>
                </a:solidFill>
                <a:effectLst/>
                <a:latin typeface="Times New Roman" panose="02020603050405020304" pitchFamily="18" charset="0"/>
              </a:rPr>
              <a:t>Declaración</a:t>
            </a:r>
            <a:r>
              <a:rPr lang="en-GB" b="0" i="0" dirty="0">
                <a:solidFill>
                  <a:srgbClr val="222222"/>
                </a:solidFill>
                <a:effectLst/>
                <a:latin typeface="Times New Roman" panose="02020603050405020304" pitchFamily="18" charset="0"/>
              </a:rPr>
              <a:t> de </a:t>
            </a:r>
            <a:r>
              <a:rPr lang="en-GB" b="0" i="0" dirty="0" err="1">
                <a:solidFill>
                  <a:srgbClr val="222222"/>
                </a:solidFill>
                <a:effectLst/>
                <a:latin typeface="Times New Roman" panose="02020603050405020304" pitchFamily="18" charset="0"/>
              </a:rPr>
              <a:t>París</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sobre</a:t>
            </a:r>
            <a:r>
              <a:rPr lang="en-GB" b="0" i="0" dirty="0">
                <a:solidFill>
                  <a:srgbClr val="222222"/>
                </a:solidFill>
                <a:effectLst/>
                <a:latin typeface="Times New Roman" panose="02020603050405020304" pitchFamily="18" charset="0"/>
              </a:rPr>
              <a:t> REA (2012) y la </a:t>
            </a:r>
            <a:r>
              <a:rPr lang="en-GB" b="0" i="0" dirty="0" err="1">
                <a:solidFill>
                  <a:srgbClr val="222222"/>
                </a:solidFill>
                <a:effectLst/>
                <a:latin typeface="Times New Roman" panose="02020603050405020304" pitchFamily="18" charset="0"/>
              </a:rPr>
              <a:t>Hoja</a:t>
            </a:r>
            <a:r>
              <a:rPr lang="en-GB" b="0" i="0" dirty="0">
                <a:solidFill>
                  <a:srgbClr val="222222"/>
                </a:solidFill>
                <a:effectLst/>
                <a:latin typeface="Times New Roman" panose="02020603050405020304" pitchFamily="18" charset="0"/>
              </a:rPr>
              <a:t> de </a:t>
            </a:r>
            <a:r>
              <a:rPr lang="en-GB" b="0" i="0" dirty="0" err="1">
                <a:solidFill>
                  <a:srgbClr val="222222"/>
                </a:solidFill>
                <a:effectLst/>
                <a:latin typeface="Times New Roman" panose="02020603050405020304" pitchFamily="18" charset="0"/>
              </a:rPr>
              <a:t>Ruta</a:t>
            </a:r>
            <a:r>
              <a:rPr lang="en-GB" b="0" i="0" dirty="0">
                <a:solidFill>
                  <a:srgbClr val="222222"/>
                </a:solidFill>
                <a:effectLst/>
                <a:latin typeface="Times New Roman" panose="02020603050405020304" pitchFamily="18" charset="0"/>
              </a:rPr>
              <a:t> de las </a:t>
            </a:r>
            <a:r>
              <a:rPr lang="en-GB" b="0" i="0" dirty="0" err="1">
                <a:solidFill>
                  <a:srgbClr val="222222"/>
                </a:solidFill>
                <a:effectLst/>
                <a:latin typeface="Times New Roman" panose="02020603050405020304" pitchFamily="18" charset="0"/>
              </a:rPr>
              <a:t>Naciones</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Unidas</a:t>
            </a:r>
            <a:r>
              <a:rPr lang="en-GB" b="0" i="0" dirty="0">
                <a:solidFill>
                  <a:srgbClr val="222222"/>
                </a:solidFill>
                <a:effectLst/>
                <a:latin typeface="Times New Roman" panose="02020603050405020304" pitchFamily="18" charset="0"/>
              </a:rPr>
              <a:t> para la </a:t>
            </a:r>
            <a:r>
              <a:rPr lang="en-GB" b="0" i="0" dirty="0" err="1">
                <a:solidFill>
                  <a:srgbClr val="222222"/>
                </a:solidFill>
                <a:effectLst/>
                <a:latin typeface="Times New Roman" panose="02020603050405020304" pitchFamily="18" charset="0"/>
              </a:rPr>
              <a:t>Cooperación</a:t>
            </a:r>
            <a:r>
              <a:rPr lang="en-GB" b="0" i="0" dirty="0">
                <a:solidFill>
                  <a:srgbClr val="222222"/>
                </a:solidFill>
                <a:effectLst/>
                <a:latin typeface="Times New Roman" panose="02020603050405020304" pitchFamily="18" charset="0"/>
              </a:rPr>
              <a:t> Digital (2020), </a:t>
            </a:r>
            <a:r>
              <a:rPr lang="en-GB" b="0" i="0" dirty="0" err="1">
                <a:solidFill>
                  <a:srgbClr val="222222"/>
                </a:solidFill>
                <a:effectLst/>
                <a:latin typeface="Times New Roman" panose="02020603050405020304" pitchFamily="18" charset="0"/>
              </a:rPr>
              <a:t>esta</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conferencia</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propone</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una</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reflexión</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crítica</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sobre</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cómo</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fortalecer</a:t>
            </a:r>
            <a:r>
              <a:rPr lang="en-GB" b="0" i="0" dirty="0">
                <a:solidFill>
                  <a:srgbClr val="222222"/>
                </a:solidFill>
                <a:effectLst/>
                <a:latin typeface="Times New Roman" panose="02020603050405020304" pitchFamily="18" charset="0"/>
              </a:rPr>
              <a:t> las </a:t>
            </a:r>
            <a:r>
              <a:rPr lang="en-GB" b="0" i="0" dirty="0" err="1">
                <a:solidFill>
                  <a:srgbClr val="222222"/>
                </a:solidFill>
                <a:effectLst/>
                <a:latin typeface="Times New Roman" panose="02020603050405020304" pitchFamily="18" charset="0"/>
              </a:rPr>
              <a:t>políticas</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públicas</a:t>
            </a:r>
            <a:r>
              <a:rPr lang="en-GB" b="0" i="0" dirty="0">
                <a:solidFill>
                  <a:srgbClr val="222222"/>
                </a:solidFill>
                <a:effectLst/>
                <a:latin typeface="Times New Roman" panose="02020603050405020304" pitchFamily="18" charset="0"/>
              </a:rPr>
              <a:t> y las </a:t>
            </a:r>
            <a:r>
              <a:rPr lang="en-GB" b="0" i="0" dirty="0" err="1">
                <a:solidFill>
                  <a:srgbClr val="222222"/>
                </a:solidFill>
                <a:effectLst/>
                <a:latin typeface="Times New Roman" panose="02020603050405020304" pitchFamily="18" charset="0"/>
              </a:rPr>
              <a:t>capacidades</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institucionales</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en</a:t>
            </a:r>
            <a:r>
              <a:rPr lang="en-GB" b="0" i="0" dirty="0">
                <a:solidFill>
                  <a:srgbClr val="222222"/>
                </a:solidFill>
                <a:effectLst/>
                <a:latin typeface="Times New Roman" panose="02020603050405020304" pitchFamily="18" charset="0"/>
              </a:rPr>
              <a:t> la </a:t>
            </a:r>
            <a:r>
              <a:rPr lang="en-GB" b="0" i="0" dirty="0" err="1">
                <a:solidFill>
                  <a:srgbClr val="222222"/>
                </a:solidFill>
                <a:effectLst/>
                <a:latin typeface="Times New Roman" panose="02020603050405020304" pitchFamily="18" charset="0"/>
              </a:rPr>
              <a:t>región</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superando</a:t>
            </a:r>
            <a:r>
              <a:rPr lang="en-GB" b="0" i="0" dirty="0">
                <a:solidFill>
                  <a:srgbClr val="222222"/>
                </a:solidFill>
                <a:effectLst/>
                <a:latin typeface="Times New Roman" panose="02020603050405020304" pitchFamily="18" charset="0"/>
              </a:rPr>
              <a:t> la </a:t>
            </a:r>
            <a:r>
              <a:rPr lang="en-GB" b="0" i="0" dirty="0" err="1">
                <a:solidFill>
                  <a:srgbClr val="222222"/>
                </a:solidFill>
                <a:effectLst/>
                <a:latin typeface="Times New Roman" panose="02020603050405020304" pitchFamily="18" charset="0"/>
              </a:rPr>
              <a:t>fragmentación</a:t>
            </a:r>
            <a:r>
              <a:rPr lang="en-GB" b="0" i="0" dirty="0">
                <a:solidFill>
                  <a:srgbClr val="222222"/>
                </a:solidFill>
                <a:effectLst/>
                <a:latin typeface="Times New Roman" panose="02020603050405020304" pitchFamily="18" charset="0"/>
              </a:rPr>
              <a:t> actual, e </a:t>
            </a:r>
            <a:r>
              <a:rPr lang="en-GB" b="0" i="0" dirty="0" err="1">
                <a:solidFill>
                  <a:srgbClr val="222222"/>
                </a:solidFill>
                <a:effectLst/>
                <a:latin typeface="Times New Roman" panose="02020603050405020304" pitchFamily="18" charset="0"/>
              </a:rPr>
              <a:t>integrando</a:t>
            </a:r>
            <a:r>
              <a:rPr lang="en-GB" b="0" i="0" dirty="0">
                <a:solidFill>
                  <a:srgbClr val="222222"/>
                </a:solidFill>
                <a:effectLst/>
                <a:latin typeface="Times New Roman" panose="02020603050405020304" pitchFamily="18" charset="0"/>
              </a:rPr>
              <a:t> la </a:t>
            </a:r>
            <a:r>
              <a:rPr lang="en-GB" b="0" i="0" dirty="0" err="1">
                <a:solidFill>
                  <a:srgbClr val="222222"/>
                </a:solidFill>
                <a:effectLst/>
                <a:latin typeface="Times New Roman" panose="02020603050405020304" pitchFamily="18" charset="0"/>
              </a:rPr>
              <a:t>ciencia</a:t>
            </a:r>
            <a:r>
              <a:rPr lang="en-GB" b="0" i="0" dirty="0">
                <a:solidFill>
                  <a:srgbClr val="222222"/>
                </a:solidFill>
                <a:effectLst/>
                <a:latin typeface="Times New Roman" panose="02020603050405020304" pitchFamily="18" charset="0"/>
              </a:rPr>
              <a:t> con la </a:t>
            </a:r>
            <a:r>
              <a:rPr lang="en-GB" b="0" i="0" dirty="0" err="1">
                <a:solidFill>
                  <a:srgbClr val="222222"/>
                </a:solidFill>
                <a:effectLst/>
                <a:latin typeface="Times New Roman" panose="02020603050405020304" pitchFamily="18" charset="0"/>
              </a:rPr>
              <a:t>ciudadanía</a:t>
            </a:r>
            <a:r>
              <a:rPr lang="en-GB" b="0" i="0" dirty="0">
                <a:solidFill>
                  <a:srgbClr val="222222"/>
                </a:solidFill>
                <a:effectLst/>
                <a:latin typeface="Times New Roman" panose="02020603050405020304" pitchFamily="18" charset="0"/>
              </a:rPr>
              <a:t>, la </a:t>
            </a:r>
            <a:r>
              <a:rPr lang="en-GB" b="0" i="0" dirty="0" err="1">
                <a:solidFill>
                  <a:srgbClr val="222222"/>
                </a:solidFill>
                <a:effectLst/>
                <a:latin typeface="Times New Roman" panose="02020603050405020304" pitchFamily="18" charset="0"/>
              </a:rPr>
              <a:t>educación</a:t>
            </a:r>
            <a:r>
              <a:rPr lang="en-GB" b="0" i="0" dirty="0">
                <a:solidFill>
                  <a:srgbClr val="222222"/>
                </a:solidFill>
                <a:effectLst/>
                <a:latin typeface="Times New Roman" panose="02020603050405020304" pitchFamily="18" charset="0"/>
              </a:rPr>
              <a:t> y la </a:t>
            </a:r>
            <a:r>
              <a:rPr lang="en-GB" b="0" i="0" dirty="0" err="1">
                <a:solidFill>
                  <a:srgbClr val="222222"/>
                </a:solidFill>
                <a:effectLst/>
                <a:latin typeface="Times New Roman" panose="02020603050405020304" pitchFamily="18" charset="0"/>
              </a:rPr>
              <a:t>innovación</a:t>
            </a:r>
            <a:r>
              <a:rPr lang="en-GB" b="0" i="0" dirty="0">
                <a:solidFill>
                  <a:srgbClr val="222222"/>
                </a:solidFill>
                <a:effectLst/>
                <a:latin typeface="Times New Roman" panose="02020603050405020304" pitchFamily="18" charset="0"/>
              </a:rPr>
              <a:t> </a:t>
            </a:r>
            <a:r>
              <a:rPr lang="en-GB" b="0" i="0" dirty="0" err="1">
                <a:solidFill>
                  <a:srgbClr val="222222"/>
                </a:solidFill>
                <a:effectLst/>
                <a:latin typeface="Times New Roman" panose="02020603050405020304" pitchFamily="18" charset="0"/>
              </a:rPr>
              <a:t>tecnológica</a:t>
            </a:r>
            <a:r>
              <a:rPr lang="en-GB" b="0" i="0" dirty="0">
                <a:solidFill>
                  <a:srgbClr val="222222"/>
                </a:solidFill>
                <a:effectLst/>
                <a:latin typeface="Times New Roman" panose="02020603050405020304" pitchFamily="18" charset="0"/>
              </a:rPr>
              <a:t>..</a:t>
            </a:r>
            <a:endParaRPr lang="en-GB" dirty="0"/>
          </a:p>
        </p:txBody>
      </p:sp>
    </p:spTree>
    <p:extLst>
      <p:ext uri="{BB962C8B-B14F-4D97-AF65-F5344CB8AC3E}">
        <p14:creationId xmlns:p14="http://schemas.microsoft.com/office/powerpoint/2010/main" val="3351452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FC25A-712B-8B19-B2C6-75B94B97A6CA}"/>
              </a:ext>
            </a:extLst>
          </p:cNvPr>
          <p:cNvSpPr>
            <a:spLocks noGrp="1"/>
          </p:cNvSpPr>
          <p:nvPr>
            <p:ph type="title"/>
          </p:nvPr>
        </p:nvSpPr>
        <p:spPr/>
        <p:txBody>
          <a:bodyPr>
            <a:normAutofit fontScale="90000"/>
          </a:bodyPr>
          <a:lstStyle/>
          <a:p>
            <a:r>
              <a:rPr lang="en-GB" b="1" i="0" dirty="0">
                <a:solidFill>
                  <a:srgbClr val="242424"/>
                </a:solidFill>
                <a:effectLst/>
                <a:latin typeface="Segoe UI" panose="020B0502040204020203" pitchFamily="34" charset="0"/>
              </a:rPr>
              <a:t>GO-GN </a:t>
            </a:r>
            <a:r>
              <a:rPr lang="en-GB" b="1" i="0" dirty="0" err="1">
                <a:solidFill>
                  <a:srgbClr val="242424"/>
                </a:solidFill>
                <a:effectLst/>
                <a:latin typeface="Segoe UI" panose="020B0502040204020203" pitchFamily="34" charset="0"/>
              </a:rPr>
              <a:t>IberoAmerica</a:t>
            </a:r>
            <a:r>
              <a:rPr lang="en-GB" b="1" i="0" dirty="0">
                <a:solidFill>
                  <a:srgbClr val="242424"/>
                </a:solidFill>
                <a:effectLst/>
                <a:latin typeface="Segoe UI" panose="020B0502040204020203" pitchFamily="34" charset="0"/>
              </a:rPr>
              <a:t> ¿</a:t>
            </a:r>
            <a:r>
              <a:rPr lang="en-GB" b="1" i="0" dirty="0" err="1">
                <a:solidFill>
                  <a:srgbClr val="242424"/>
                </a:solidFill>
                <a:effectLst/>
                <a:latin typeface="Segoe UI" panose="020B0502040204020203" pitchFamily="34" charset="0"/>
              </a:rPr>
              <a:t>Quieres</a:t>
            </a:r>
            <a:r>
              <a:rPr lang="en-GB" b="1" i="0" dirty="0">
                <a:solidFill>
                  <a:srgbClr val="242424"/>
                </a:solidFill>
                <a:effectLst/>
                <a:latin typeface="Segoe UI" panose="020B0502040204020203" pitchFamily="34" charset="0"/>
              </a:rPr>
              <a:t> </a:t>
            </a:r>
            <a:r>
              <a:rPr lang="en-GB" b="1" i="0" dirty="0" err="1">
                <a:solidFill>
                  <a:srgbClr val="242424"/>
                </a:solidFill>
                <a:effectLst/>
                <a:latin typeface="Segoe UI" panose="020B0502040204020203" pitchFamily="34" charset="0"/>
              </a:rPr>
              <a:t>formar</a:t>
            </a:r>
            <a:r>
              <a:rPr lang="en-GB" b="1" i="0" dirty="0">
                <a:solidFill>
                  <a:srgbClr val="242424"/>
                </a:solidFill>
                <a:effectLst/>
                <a:latin typeface="Segoe UI" panose="020B0502040204020203" pitchFamily="34" charset="0"/>
              </a:rPr>
              <a:t> </a:t>
            </a:r>
            <a:r>
              <a:rPr lang="en-GB" b="1" i="0" dirty="0" err="1">
                <a:solidFill>
                  <a:srgbClr val="242424"/>
                </a:solidFill>
                <a:effectLst/>
                <a:latin typeface="Segoe UI" panose="020B0502040204020203" pitchFamily="34" charset="0"/>
              </a:rPr>
              <a:t>parte</a:t>
            </a:r>
            <a:r>
              <a:rPr lang="en-GB" b="1" i="0" dirty="0">
                <a:solidFill>
                  <a:srgbClr val="242424"/>
                </a:solidFill>
                <a:effectLst/>
                <a:latin typeface="Segoe UI" panose="020B0502040204020203" pitchFamily="34" charset="0"/>
              </a:rPr>
              <a:t> de </a:t>
            </a:r>
            <a:r>
              <a:rPr lang="en-GB" b="1" i="0" dirty="0" err="1">
                <a:solidFill>
                  <a:srgbClr val="242424"/>
                </a:solidFill>
                <a:effectLst/>
                <a:latin typeface="Segoe UI" panose="020B0502040204020203" pitchFamily="34" charset="0"/>
              </a:rPr>
              <a:t>una</a:t>
            </a:r>
            <a:r>
              <a:rPr lang="en-GB" b="1" i="0" dirty="0">
                <a:solidFill>
                  <a:srgbClr val="242424"/>
                </a:solidFill>
                <a:effectLst/>
                <a:latin typeface="Segoe UI" panose="020B0502040204020203" pitchFamily="34" charset="0"/>
              </a:rPr>
              <a:t> red que </a:t>
            </a:r>
            <a:r>
              <a:rPr lang="en-GB" b="1" i="0" dirty="0" err="1">
                <a:solidFill>
                  <a:srgbClr val="242424"/>
                </a:solidFill>
                <a:effectLst/>
                <a:latin typeface="Segoe UI" panose="020B0502040204020203" pitchFamily="34" charset="0"/>
              </a:rPr>
              <a:t>apoya</a:t>
            </a:r>
            <a:r>
              <a:rPr lang="en-GB" b="1" i="0" dirty="0">
                <a:solidFill>
                  <a:srgbClr val="242424"/>
                </a:solidFill>
                <a:effectLst/>
                <a:latin typeface="Segoe UI" panose="020B0502040204020203" pitchFamily="34" charset="0"/>
              </a:rPr>
              <a:t> la </a:t>
            </a:r>
            <a:r>
              <a:rPr lang="en-GB" b="1" i="0" dirty="0" err="1">
                <a:solidFill>
                  <a:srgbClr val="242424"/>
                </a:solidFill>
                <a:effectLst/>
                <a:latin typeface="Segoe UI" panose="020B0502040204020203" pitchFamily="34" charset="0"/>
              </a:rPr>
              <a:t>educación</a:t>
            </a:r>
            <a:r>
              <a:rPr lang="en-GB" b="1" i="0" dirty="0">
                <a:solidFill>
                  <a:srgbClr val="242424"/>
                </a:solidFill>
                <a:effectLst/>
                <a:latin typeface="Segoe UI" panose="020B0502040204020203" pitchFamily="34" charset="0"/>
              </a:rPr>
              <a:t> y </a:t>
            </a:r>
            <a:r>
              <a:rPr lang="en-GB" b="1" i="0" dirty="0" err="1">
                <a:solidFill>
                  <a:srgbClr val="242424"/>
                </a:solidFill>
                <a:effectLst/>
                <a:latin typeface="Segoe UI" panose="020B0502040204020203" pitchFamily="34" charset="0"/>
              </a:rPr>
              <a:t>ciencia</a:t>
            </a:r>
            <a:r>
              <a:rPr lang="en-GB" b="1" i="0" dirty="0">
                <a:solidFill>
                  <a:srgbClr val="242424"/>
                </a:solidFill>
                <a:effectLst/>
                <a:latin typeface="Segoe UI" panose="020B0502040204020203" pitchFamily="34" charset="0"/>
              </a:rPr>
              <a:t> </a:t>
            </a:r>
            <a:r>
              <a:rPr lang="en-GB" b="1" i="0" dirty="0" err="1">
                <a:solidFill>
                  <a:srgbClr val="242424"/>
                </a:solidFill>
                <a:effectLst/>
                <a:latin typeface="Segoe UI" panose="020B0502040204020203" pitchFamily="34" charset="0"/>
              </a:rPr>
              <a:t>abierta</a:t>
            </a:r>
            <a:r>
              <a:rPr lang="en-GB" b="1" i="0" dirty="0">
                <a:solidFill>
                  <a:srgbClr val="242424"/>
                </a:solidFill>
                <a:effectLst/>
                <a:latin typeface="Segoe UI" panose="020B0502040204020203" pitchFamily="34" charset="0"/>
              </a:rPr>
              <a:t>?</a:t>
            </a:r>
            <a:endParaRPr lang="en-GB" dirty="0"/>
          </a:p>
        </p:txBody>
      </p:sp>
      <p:pic>
        <p:nvPicPr>
          <p:cNvPr id="7" name="Content Placeholder 6">
            <a:extLst>
              <a:ext uri="{FF2B5EF4-FFF2-40B4-BE49-F238E27FC236}">
                <a16:creationId xmlns:a16="http://schemas.microsoft.com/office/drawing/2014/main" id="{16F4B033-D027-8A1C-E405-521834433945}"/>
              </a:ext>
            </a:extLst>
          </p:cNvPr>
          <p:cNvPicPr>
            <a:picLocks noGrp="1" noChangeAspect="1"/>
          </p:cNvPicPr>
          <p:nvPr>
            <p:ph idx="1"/>
          </p:nvPr>
        </p:nvPicPr>
        <p:blipFill>
          <a:blip r:embed="rId2"/>
          <a:stretch>
            <a:fillRect/>
          </a:stretch>
        </p:blipFill>
        <p:spPr>
          <a:xfrm>
            <a:off x="7213612" y="1690688"/>
            <a:ext cx="4140188" cy="4351338"/>
          </a:xfrm>
        </p:spPr>
      </p:pic>
      <p:sp>
        <p:nvSpPr>
          <p:cNvPr id="9" name="TextBox 8">
            <a:extLst>
              <a:ext uri="{FF2B5EF4-FFF2-40B4-BE49-F238E27FC236}">
                <a16:creationId xmlns:a16="http://schemas.microsoft.com/office/drawing/2014/main" id="{14C50AF9-A135-CF8D-7A77-47CBDD61C475}"/>
              </a:ext>
            </a:extLst>
          </p:cNvPr>
          <p:cNvSpPr txBox="1"/>
          <p:nvPr/>
        </p:nvSpPr>
        <p:spPr>
          <a:xfrm>
            <a:off x="586155" y="2092967"/>
            <a:ext cx="6627457" cy="2913618"/>
          </a:xfrm>
          <a:prstGeom prst="rect">
            <a:avLst/>
          </a:prstGeom>
          <a:noFill/>
        </p:spPr>
        <p:txBody>
          <a:bodyPr wrap="square">
            <a:spAutoFit/>
          </a:bodyPr>
          <a:lstStyle/>
          <a:p>
            <a:pPr algn="l">
              <a:spcAft>
                <a:spcPts val="800"/>
              </a:spcAft>
            </a:pPr>
            <a:r>
              <a:rPr lang="en-GB" sz="1600" b="0" i="0" dirty="0">
                <a:solidFill>
                  <a:srgbClr val="242424"/>
                </a:solidFill>
                <a:effectLst/>
                <a:latin typeface="Arial" panose="020B0604020202020204" pitchFamily="34" charset="0"/>
                <a:cs typeface="Arial" panose="020B0604020202020204" pitchFamily="34" charset="0"/>
              </a:rPr>
              <a:t>Eres </a:t>
            </a:r>
            <a:r>
              <a:rPr lang="en-GB" sz="1600" b="1" i="0" dirty="0" err="1">
                <a:solidFill>
                  <a:srgbClr val="242424"/>
                </a:solidFill>
                <a:effectLst/>
                <a:latin typeface="Arial" panose="020B0604020202020204" pitchFamily="34" charset="0"/>
                <a:cs typeface="Arial" panose="020B0604020202020204" pitchFamily="34" charset="0"/>
              </a:rPr>
              <a:t>estudiante</a:t>
            </a:r>
            <a:r>
              <a:rPr lang="en-GB" sz="1600" b="1" i="0" dirty="0">
                <a:solidFill>
                  <a:srgbClr val="242424"/>
                </a:solidFill>
                <a:effectLst/>
                <a:latin typeface="Arial" panose="020B0604020202020204" pitchFamily="34" charset="0"/>
                <a:cs typeface="Arial" panose="020B0604020202020204" pitchFamily="34" charset="0"/>
              </a:rPr>
              <a:t> doctoral</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en</a:t>
            </a:r>
            <a:r>
              <a:rPr lang="en-GB" sz="1600" b="0" i="0" dirty="0">
                <a:solidFill>
                  <a:srgbClr val="242424"/>
                </a:solidFill>
                <a:effectLst/>
                <a:latin typeface="Arial" panose="020B0604020202020204" pitchFamily="34" charset="0"/>
                <a:cs typeface="Arial" panose="020B0604020202020204" pitchFamily="34" charset="0"/>
              </a:rPr>
              <a:t> </a:t>
            </a:r>
            <a:r>
              <a:rPr lang="en-GB" sz="1600" b="1" i="0" dirty="0" err="1">
                <a:solidFill>
                  <a:srgbClr val="242424"/>
                </a:solidFill>
                <a:effectLst/>
                <a:latin typeface="Arial" panose="020B0604020202020204" pitchFamily="34" charset="0"/>
                <a:cs typeface="Arial" panose="020B0604020202020204" pitchFamily="34" charset="0"/>
              </a:rPr>
              <a:t>educación</a:t>
            </a:r>
            <a:r>
              <a:rPr lang="en-GB" sz="1600" b="1" i="0" dirty="0">
                <a:solidFill>
                  <a:srgbClr val="242424"/>
                </a:solidFill>
                <a:effectLst/>
                <a:latin typeface="Arial" panose="020B0604020202020204" pitchFamily="34" charset="0"/>
                <a:cs typeface="Arial" panose="020B0604020202020204" pitchFamily="34" charset="0"/>
              </a:rPr>
              <a:t> o </a:t>
            </a:r>
            <a:r>
              <a:rPr lang="en-GB" sz="1600" b="1" i="0" dirty="0" err="1">
                <a:solidFill>
                  <a:srgbClr val="242424"/>
                </a:solidFill>
                <a:effectLst/>
                <a:latin typeface="Arial" panose="020B0604020202020204" pitchFamily="34" charset="0"/>
                <a:cs typeface="Arial" panose="020B0604020202020204" pitchFamily="34" charset="0"/>
              </a:rPr>
              <a:t>ciencia</a:t>
            </a:r>
            <a:r>
              <a:rPr lang="en-GB" sz="1600" b="1" i="0" dirty="0">
                <a:solidFill>
                  <a:srgbClr val="242424"/>
                </a:solidFill>
                <a:effectLst/>
                <a:latin typeface="Arial" panose="020B0604020202020204" pitchFamily="34" charset="0"/>
                <a:cs typeface="Arial" panose="020B0604020202020204" pitchFamily="34" charset="0"/>
              </a:rPr>
              <a:t> </a:t>
            </a:r>
            <a:r>
              <a:rPr lang="en-GB" sz="1600" b="1" i="0" dirty="0" err="1">
                <a:solidFill>
                  <a:srgbClr val="242424"/>
                </a:solidFill>
                <a:effectLst/>
                <a:latin typeface="Arial" panose="020B0604020202020204" pitchFamily="34" charset="0"/>
                <a:cs typeface="Arial" panose="020B0604020202020204" pitchFamily="34" charset="0"/>
              </a:rPr>
              <a:t>abierta</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únete</a:t>
            </a:r>
            <a:r>
              <a:rPr lang="en-GB" sz="1600" b="0" i="0" dirty="0">
                <a:solidFill>
                  <a:srgbClr val="242424"/>
                </a:solidFill>
                <a:effectLst/>
                <a:latin typeface="Arial" panose="020B0604020202020204" pitchFamily="34" charset="0"/>
                <a:cs typeface="Arial" panose="020B0604020202020204" pitchFamily="34" charset="0"/>
              </a:rPr>
              <a:t> a la red global de </a:t>
            </a:r>
            <a:r>
              <a:rPr lang="en-GB" sz="1600" b="0" i="0" dirty="0" err="1">
                <a:solidFill>
                  <a:srgbClr val="242424"/>
                </a:solidFill>
                <a:effectLst/>
                <a:latin typeface="Arial" panose="020B0604020202020204" pitchFamily="34" charset="0"/>
                <a:cs typeface="Arial" panose="020B0604020202020204" pitchFamily="34" charset="0"/>
              </a:rPr>
              <a:t>estudiantes</a:t>
            </a:r>
            <a:r>
              <a:rPr lang="en-GB" sz="1600" b="0" i="0" dirty="0">
                <a:solidFill>
                  <a:srgbClr val="242424"/>
                </a:solidFill>
                <a:effectLst/>
                <a:latin typeface="Arial" panose="020B0604020202020204" pitchFamily="34" charset="0"/>
                <a:cs typeface="Arial" panose="020B0604020202020204" pitchFamily="34" charset="0"/>
              </a:rPr>
              <a:t> de </a:t>
            </a:r>
            <a:r>
              <a:rPr lang="en-GB" sz="1600" b="0" i="0" dirty="0" err="1">
                <a:solidFill>
                  <a:srgbClr val="242424"/>
                </a:solidFill>
                <a:effectLst/>
                <a:latin typeface="Arial" panose="020B0604020202020204" pitchFamily="34" charset="0"/>
                <a:cs typeface="Arial" panose="020B0604020202020204" pitchFamily="34" charset="0"/>
              </a:rPr>
              <a:t>doctorado</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en</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educación</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abierta</a:t>
            </a:r>
            <a:r>
              <a:rPr lang="en-GB" sz="1600" b="0" i="0" dirty="0">
                <a:solidFill>
                  <a:srgbClr val="242424"/>
                </a:solidFill>
                <a:effectLst/>
                <a:latin typeface="Arial" panose="020B0604020202020204" pitchFamily="34" charset="0"/>
                <a:cs typeface="Arial" panose="020B0604020202020204" pitchFamily="34" charset="0"/>
              </a:rPr>
              <a:t> que:</a:t>
            </a:r>
          </a:p>
          <a:p>
            <a:pPr algn="l">
              <a:buFont typeface="Arial" panose="020B0604020202020204" pitchFamily="34" charset="0"/>
              <a:buChar char="•"/>
            </a:pPr>
            <a:r>
              <a:rPr lang="en-GB" sz="1600" b="0" i="0" dirty="0" err="1">
                <a:solidFill>
                  <a:srgbClr val="242424"/>
                </a:solidFill>
                <a:effectLst/>
                <a:latin typeface="Arial" panose="020B0604020202020204" pitchFamily="34" charset="0"/>
                <a:cs typeface="Arial" panose="020B0604020202020204" pitchFamily="34" charset="0"/>
              </a:rPr>
              <a:t>Conecta</a:t>
            </a:r>
            <a:r>
              <a:rPr lang="en-GB" sz="1600" b="0" i="0" dirty="0">
                <a:solidFill>
                  <a:srgbClr val="242424"/>
                </a:solidFill>
                <a:effectLst/>
                <a:latin typeface="Arial" panose="020B0604020202020204" pitchFamily="34" charset="0"/>
                <a:cs typeface="Arial" panose="020B0604020202020204" pitchFamily="34" charset="0"/>
              </a:rPr>
              <a:t> a </a:t>
            </a:r>
            <a:r>
              <a:rPr lang="en-GB" sz="1600" b="0" i="0" dirty="0" err="1">
                <a:solidFill>
                  <a:srgbClr val="242424"/>
                </a:solidFill>
                <a:effectLst/>
                <a:latin typeface="Arial" panose="020B0604020202020204" pitchFamily="34" charset="0"/>
                <a:cs typeface="Arial" panose="020B0604020202020204" pitchFamily="34" charset="0"/>
              </a:rPr>
              <a:t>estudiantes</a:t>
            </a:r>
            <a:r>
              <a:rPr lang="en-GB" sz="1600" b="0" i="0" dirty="0">
                <a:solidFill>
                  <a:srgbClr val="242424"/>
                </a:solidFill>
                <a:effectLst/>
                <a:latin typeface="Arial" panose="020B0604020202020204" pitchFamily="34" charset="0"/>
                <a:cs typeface="Arial" panose="020B0604020202020204" pitchFamily="34" charset="0"/>
              </a:rPr>
              <a:t> de </a:t>
            </a:r>
            <a:r>
              <a:rPr lang="en-GB" sz="1600" b="0" i="0" dirty="0" err="1">
                <a:solidFill>
                  <a:srgbClr val="242424"/>
                </a:solidFill>
                <a:effectLst/>
                <a:latin typeface="Arial" panose="020B0604020202020204" pitchFamily="34" charset="0"/>
                <a:cs typeface="Arial" panose="020B0604020202020204" pitchFamily="34" charset="0"/>
              </a:rPr>
              <a:t>doctorado</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en</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educación</a:t>
            </a:r>
            <a:r>
              <a:rPr lang="en-GB" sz="1600" b="0" i="0" dirty="0">
                <a:solidFill>
                  <a:srgbClr val="242424"/>
                </a:solidFill>
                <a:effectLst/>
                <a:latin typeface="Arial" panose="020B0604020202020204" pitchFamily="34" charset="0"/>
                <a:cs typeface="Arial" panose="020B0604020202020204" pitchFamily="34" charset="0"/>
              </a:rPr>
              <a:t> y </a:t>
            </a:r>
            <a:r>
              <a:rPr lang="en-GB" sz="1600" b="0" i="0" dirty="0" err="1">
                <a:solidFill>
                  <a:srgbClr val="242424"/>
                </a:solidFill>
                <a:effectLst/>
                <a:latin typeface="Arial" panose="020B0604020202020204" pitchFamily="34" charset="0"/>
                <a:cs typeface="Arial" panose="020B0604020202020204" pitchFamily="34" charset="0"/>
              </a:rPr>
              <a:t>ciencia</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abierta</a:t>
            </a:r>
            <a:endParaRPr lang="en-GB" b="0" i="0" dirty="0">
              <a:solidFill>
                <a:srgbClr val="242424"/>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600" b="0" i="0" dirty="0" err="1">
                <a:solidFill>
                  <a:srgbClr val="242424"/>
                </a:solidFill>
                <a:effectLst/>
                <a:latin typeface="Arial" panose="020B0604020202020204" pitchFamily="34" charset="0"/>
                <a:cs typeface="Arial" panose="020B0604020202020204" pitchFamily="34" charset="0"/>
              </a:rPr>
              <a:t>Promociona</a:t>
            </a:r>
            <a:r>
              <a:rPr lang="en-GB" sz="1600" b="0" i="0" dirty="0">
                <a:solidFill>
                  <a:srgbClr val="242424"/>
                </a:solidFill>
                <a:effectLst/>
                <a:latin typeface="Arial" panose="020B0604020202020204" pitchFamily="34" charset="0"/>
                <a:cs typeface="Arial" panose="020B0604020202020204" pitchFamily="34" charset="0"/>
              </a:rPr>
              <a:t> la </a:t>
            </a:r>
            <a:r>
              <a:rPr lang="en-GB" sz="1600" b="0" i="0" dirty="0" err="1">
                <a:solidFill>
                  <a:srgbClr val="242424"/>
                </a:solidFill>
                <a:effectLst/>
                <a:latin typeface="Arial" panose="020B0604020202020204" pitchFamily="34" charset="0"/>
                <a:cs typeface="Arial" panose="020B0604020202020204" pitchFamily="34" charset="0"/>
              </a:rPr>
              <a:t>investigación</a:t>
            </a:r>
            <a:r>
              <a:rPr lang="en-GB" sz="1600" b="0" i="0" dirty="0">
                <a:solidFill>
                  <a:srgbClr val="242424"/>
                </a:solidFill>
                <a:effectLst/>
                <a:latin typeface="Arial" panose="020B0604020202020204" pitchFamily="34" charset="0"/>
                <a:cs typeface="Arial" panose="020B0604020202020204" pitchFamily="34" charset="0"/>
              </a:rPr>
              <a:t> individual</a:t>
            </a:r>
            <a:endParaRPr lang="en-GB" b="0" i="0" dirty="0">
              <a:solidFill>
                <a:srgbClr val="242424"/>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600" b="0" i="0" dirty="0" err="1">
                <a:solidFill>
                  <a:srgbClr val="242424"/>
                </a:solidFill>
                <a:effectLst/>
                <a:latin typeface="Arial" panose="020B0604020202020204" pitchFamily="34" charset="0"/>
                <a:cs typeface="Arial" panose="020B0604020202020204" pitchFamily="34" charset="0"/>
              </a:rPr>
              <a:t>Promueve</a:t>
            </a:r>
            <a:r>
              <a:rPr lang="en-GB" sz="1600" b="0" i="0" dirty="0">
                <a:solidFill>
                  <a:srgbClr val="242424"/>
                </a:solidFill>
                <a:effectLst/>
                <a:latin typeface="Arial" panose="020B0604020202020204" pitchFamily="34" charset="0"/>
                <a:cs typeface="Arial" panose="020B0604020202020204" pitchFamily="34" charset="0"/>
              </a:rPr>
              <a:t> la </a:t>
            </a:r>
            <a:r>
              <a:rPr lang="en-GB" sz="1600" b="0" i="0" dirty="0" err="1">
                <a:solidFill>
                  <a:srgbClr val="242424"/>
                </a:solidFill>
                <a:effectLst/>
                <a:latin typeface="Arial" panose="020B0604020202020204" pitchFamily="34" charset="0"/>
                <a:cs typeface="Arial" panose="020B0604020202020204" pitchFamily="34" charset="0"/>
              </a:rPr>
              <a:t>Investigación</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Abierta</a:t>
            </a:r>
            <a:endParaRPr lang="en-GB" b="0" i="0" dirty="0">
              <a:solidFill>
                <a:srgbClr val="242424"/>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GB" sz="1600" b="0" i="0" dirty="0">
                <a:solidFill>
                  <a:srgbClr val="242424"/>
                </a:solidFill>
                <a:effectLst/>
                <a:latin typeface="Arial" panose="020B0604020202020204" pitchFamily="34" charset="0"/>
                <a:cs typeface="Arial" panose="020B0604020202020204" pitchFamily="34" charset="0"/>
              </a:rPr>
              <a:t>Tiene </a:t>
            </a:r>
            <a:r>
              <a:rPr lang="en-GB" sz="1600" b="0" i="0" dirty="0" err="1">
                <a:solidFill>
                  <a:srgbClr val="242424"/>
                </a:solidFill>
                <a:effectLst/>
                <a:latin typeface="Arial" panose="020B0604020202020204" pitchFamily="34" charset="0"/>
                <a:cs typeface="Arial" panose="020B0604020202020204" pitchFamily="34" charset="0"/>
              </a:rPr>
              <a:t>como</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objetivos</a:t>
            </a:r>
            <a:r>
              <a:rPr lang="en-GB" sz="1600" b="0" i="0" dirty="0">
                <a:solidFill>
                  <a:srgbClr val="242424"/>
                </a:solidFill>
                <a:effectLst/>
                <a:latin typeface="Arial" panose="020B0604020202020204" pitchFamily="34" charset="0"/>
                <a:cs typeface="Arial" panose="020B0604020202020204" pitchFamily="34" charset="0"/>
              </a:rPr>
              <a:t> ser </a:t>
            </a:r>
            <a:r>
              <a:rPr lang="en-GB" sz="1600" b="0" i="0" dirty="0" err="1">
                <a:solidFill>
                  <a:srgbClr val="242424"/>
                </a:solidFill>
                <a:effectLst/>
                <a:latin typeface="Arial" panose="020B0604020202020204" pitchFamily="34" charset="0"/>
                <a:cs typeface="Arial" panose="020B0604020202020204" pitchFamily="34" charset="0"/>
              </a:rPr>
              <a:t>diversa</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equitativa</a:t>
            </a:r>
            <a:r>
              <a:rPr lang="en-GB" sz="1600" b="0" i="0" dirty="0">
                <a:solidFill>
                  <a:srgbClr val="242424"/>
                </a:solidFill>
                <a:effectLst/>
                <a:latin typeface="Arial" panose="020B0604020202020204" pitchFamily="34" charset="0"/>
                <a:cs typeface="Arial" panose="020B0604020202020204" pitchFamily="34" charset="0"/>
              </a:rPr>
              <a:t> e inclusive</a:t>
            </a:r>
          </a:p>
          <a:p>
            <a:pPr algn="l"/>
            <a:endParaRPr lang="en-GB" b="0" i="0" dirty="0">
              <a:solidFill>
                <a:srgbClr val="242424"/>
              </a:solidFill>
              <a:effectLst/>
              <a:latin typeface="Arial" panose="020B0604020202020204" pitchFamily="34" charset="0"/>
              <a:cs typeface="Arial" panose="020B0604020202020204" pitchFamily="34" charset="0"/>
            </a:endParaRPr>
          </a:p>
          <a:p>
            <a:pPr algn="l">
              <a:spcAft>
                <a:spcPts val="800"/>
              </a:spcAft>
            </a:pPr>
            <a:r>
              <a:rPr lang="en-GB" sz="1600" b="0" i="0" dirty="0">
                <a:solidFill>
                  <a:srgbClr val="242424"/>
                </a:solidFill>
                <a:effectLst/>
                <a:latin typeface="Arial" panose="020B0604020202020204" pitchFamily="34" charset="0"/>
                <a:cs typeface="Arial" panose="020B0604020202020204" pitchFamily="34" charset="0"/>
              </a:rPr>
              <a:t>Para </a:t>
            </a:r>
            <a:r>
              <a:rPr lang="en-GB" sz="1600" b="0" i="0" dirty="0" err="1">
                <a:solidFill>
                  <a:srgbClr val="242424"/>
                </a:solidFill>
                <a:effectLst/>
                <a:latin typeface="Arial" panose="020B0604020202020204" pitchFamily="34" charset="0"/>
                <a:cs typeface="Arial" panose="020B0604020202020204" pitchFamily="34" charset="0"/>
              </a:rPr>
              <a:t>unirse</a:t>
            </a:r>
            <a:r>
              <a:rPr lang="en-GB" sz="1600" b="0" i="0" dirty="0">
                <a:solidFill>
                  <a:srgbClr val="242424"/>
                </a:solidFill>
                <a:effectLst/>
                <a:latin typeface="Arial" panose="020B0604020202020204" pitchFamily="34" charset="0"/>
                <a:cs typeface="Arial" panose="020B0604020202020204" pitchFamily="34" charset="0"/>
              </a:rPr>
              <a:t> a red </a:t>
            </a:r>
            <a:r>
              <a:rPr lang="en-GB" sz="1600" b="0" i="0" dirty="0" err="1">
                <a:solidFill>
                  <a:srgbClr val="242424"/>
                </a:solidFill>
                <a:effectLst/>
                <a:latin typeface="Arial" panose="020B0604020202020204" pitchFamily="34" charset="0"/>
                <a:cs typeface="Arial" panose="020B0604020202020204" pitchFamily="34" charset="0"/>
              </a:rPr>
              <a:t>usa</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el</a:t>
            </a:r>
            <a:r>
              <a:rPr lang="en-GB" sz="1600" b="0" i="0" dirty="0">
                <a:solidFill>
                  <a:srgbClr val="242424"/>
                </a:solidFill>
                <a:effectLst/>
                <a:latin typeface="Arial" panose="020B0604020202020204" pitchFamily="34" charset="0"/>
                <a:cs typeface="Arial" panose="020B0604020202020204" pitchFamily="34" charset="0"/>
              </a:rPr>
              <a:t> enlace a </a:t>
            </a:r>
            <a:r>
              <a:rPr lang="en-GB" sz="1600" b="0" i="0" dirty="0" err="1">
                <a:solidFill>
                  <a:srgbClr val="242424"/>
                </a:solidFill>
                <a:effectLst/>
                <a:latin typeface="Arial" panose="020B0604020202020204" pitchFamily="34" charset="0"/>
                <a:cs typeface="Arial" panose="020B0604020202020204" pitchFamily="34" charset="0"/>
              </a:rPr>
              <a:t>continuación</a:t>
            </a:r>
            <a:r>
              <a:rPr lang="en-GB" sz="1600" b="0" i="0" dirty="0">
                <a:solidFill>
                  <a:srgbClr val="242424"/>
                </a:solidFill>
                <a:effectLst/>
                <a:latin typeface="Arial" panose="020B0604020202020204" pitchFamily="34" charset="0"/>
                <a:cs typeface="Arial" panose="020B0604020202020204" pitchFamily="34" charset="0"/>
              </a:rPr>
              <a:t>, y </a:t>
            </a:r>
            <a:r>
              <a:rPr lang="en-GB" sz="1600" b="0" i="0" dirty="0" err="1">
                <a:solidFill>
                  <a:srgbClr val="242424"/>
                </a:solidFill>
                <a:effectLst/>
                <a:latin typeface="Arial" panose="020B0604020202020204" pitchFamily="34" charset="0"/>
                <a:cs typeface="Arial" panose="020B0604020202020204" pitchFamily="34" charset="0"/>
              </a:rPr>
              <a:t>selecciona</a:t>
            </a:r>
            <a:r>
              <a:rPr lang="en-GB" sz="1600" b="0" i="0" dirty="0">
                <a:solidFill>
                  <a:srgbClr val="242424"/>
                </a:solidFill>
                <a:effectLst/>
                <a:latin typeface="Arial" panose="020B0604020202020204" pitchFamily="34" charset="0"/>
                <a:cs typeface="Arial" panose="020B0604020202020204" pitchFamily="34" charset="0"/>
              </a:rPr>
              <a:t> “</a:t>
            </a:r>
            <a:r>
              <a:rPr lang="en-GB" sz="1600" b="0" i="0" dirty="0" err="1">
                <a:solidFill>
                  <a:srgbClr val="242424"/>
                </a:solidFill>
                <a:effectLst/>
                <a:latin typeface="Arial" panose="020B0604020202020204" pitchFamily="34" charset="0"/>
                <a:cs typeface="Arial" panose="020B0604020202020204" pitchFamily="34" charset="0"/>
              </a:rPr>
              <a:t>Ibero</a:t>
            </a:r>
            <a:r>
              <a:rPr lang="en-GB" sz="1600" b="0" i="0" dirty="0">
                <a:solidFill>
                  <a:srgbClr val="242424"/>
                </a:solidFill>
                <a:effectLst/>
                <a:latin typeface="Arial" panose="020B0604020202020204" pitchFamily="34" charset="0"/>
                <a:cs typeface="Arial" panose="020B0604020202020204" pitchFamily="34" charset="0"/>
              </a:rPr>
              <a:t>-America” </a:t>
            </a:r>
            <a:r>
              <a:rPr lang="en-GB" sz="1600" b="0" i="0" dirty="0" err="1">
                <a:solidFill>
                  <a:srgbClr val="242424"/>
                </a:solidFill>
                <a:effectLst/>
                <a:latin typeface="Arial" panose="020B0604020202020204" pitchFamily="34" charset="0"/>
                <a:cs typeface="Arial" panose="020B0604020202020204" pitchFamily="34" charset="0"/>
              </a:rPr>
              <a:t>en</a:t>
            </a:r>
            <a:r>
              <a:rPr lang="en-GB" sz="1600" b="0" i="0" dirty="0">
                <a:solidFill>
                  <a:srgbClr val="242424"/>
                </a:solidFill>
                <a:effectLst/>
                <a:latin typeface="Arial" panose="020B0604020202020204" pitchFamily="34" charset="0"/>
                <a:cs typeface="Arial" panose="020B0604020202020204" pitchFamily="34" charset="0"/>
              </a:rPr>
              <a:t> la </a:t>
            </a:r>
            <a:r>
              <a:rPr lang="en-GB" sz="1600" b="0" i="0" dirty="0" err="1">
                <a:solidFill>
                  <a:srgbClr val="242424"/>
                </a:solidFill>
                <a:effectLst/>
                <a:latin typeface="Arial" panose="020B0604020202020204" pitchFamily="34" charset="0"/>
                <a:cs typeface="Arial" panose="020B0604020202020204" pitchFamily="34" charset="0"/>
              </a:rPr>
              <a:t>opción</a:t>
            </a:r>
            <a:r>
              <a:rPr lang="en-GB" sz="1600" b="0" i="0" dirty="0">
                <a:solidFill>
                  <a:srgbClr val="242424"/>
                </a:solidFill>
                <a:effectLst/>
                <a:latin typeface="Arial" panose="020B0604020202020204" pitchFamily="34" charset="0"/>
                <a:cs typeface="Arial" panose="020B0604020202020204" pitchFamily="34" charset="0"/>
              </a:rPr>
              <a:t> de “regional hubs”.</a:t>
            </a:r>
          </a:p>
          <a:p>
            <a:pPr algn="l"/>
            <a:r>
              <a:rPr lang="en-GB" sz="2400" b="1" i="0" u="sng" dirty="0">
                <a:solidFill>
                  <a:srgbClr val="0000FF"/>
                </a:solidFill>
                <a:effectLst/>
                <a:latin typeface="Arial" panose="020B0604020202020204" pitchFamily="34" charset="0"/>
                <a:cs typeface="Arial" panose="020B0604020202020204" pitchFamily="34" charset="0"/>
                <a:hlinkClick r:id="rId3" tooltip="Original URL: https://go-gn.net/register-2/. Click or tap if you trust this link."/>
              </a:rPr>
              <a:t>Enlace formulario GO-GN</a:t>
            </a:r>
            <a:endParaRPr lang="en-GB" sz="2400" b="0" i="0" dirty="0">
              <a:solidFill>
                <a:srgbClr val="242424"/>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61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6BA1D-6801-BF19-DDA7-741D95EDEFC4}"/>
              </a:ext>
            </a:extLst>
          </p:cNvPr>
          <p:cNvSpPr>
            <a:spLocks noGrp="1"/>
          </p:cNvSpPr>
          <p:nvPr>
            <p:ph type="title"/>
          </p:nvPr>
        </p:nvSpPr>
        <p:spPr/>
        <p:txBody>
          <a:bodyPr/>
          <a:lstStyle/>
          <a:p>
            <a:r>
              <a:rPr lang="en-GB" dirty="0" err="1"/>
              <a:t>Contexto</a:t>
            </a:r>
            <a:endParaRPr lang="en-GB" dirty="0"/>
          </a:p>
        </p:txBody>
      </p:sp>
      <p:sp>
        <p:nvSpPr>
          <p:cNvPr id="3" name="Content Placeholder 2">
            <a:extLst>
              <a:ext uri="{FF2B5EF4-FFF2-40B4-BE49-F238E27FC236}">
                <a16:creationId xmlns:a16="http://schemas.microsoft.com/office/drawing/2014/main" id="{2F920737-6BEF-1B43-639B-26A654DA0B4E}"/>
              </a:ext>
            </a:extLst>
          </p:cNvPr>
          <p:cNvSpPr>
            <a:spLocks noGrp="1"/>
          </p:cNvSpPr>
          <p:nvPr>
            <p:ph sz="half" idx="1"/>
          </p:nvPr>
        </p:nvSpPr>
        <p:spPr/>
        <p:txBody>
          <a:bodyPr>
            <a:normAutofit fontScale="92500"/>
          </a:bodyPr>
          <a:lstStyle/>
          <a:p>
            <a:pPr marL="190510" indent="-190510">
              <a:buFont typeface="Arial"/>
              <a:buChar char="•"/>
            </a:pPr>
            <a:r>
              <a:rPr lang="es" sz="2800" dirty="0">
                <a:ea typeface="+mn-lt"/>
                <a:cs typeface="+mn-lt"/>
              </a:rPr>
              <a:t>La ciencia abierta pone el conocimiento científico al alcance de </a:t>
            </a:r>
            <a:r>
              <a:rPr lang="es" sz="2800" dirty="0">
                <a:ea typeface="+mn-lt"/>
                <a:cs typeface="+mn-lt"/>
                <a:sym typeface="29LT Bukra"/>
              </a:rPr>
              <a:t>todas </a:t>
            </a:r>
            <a:r>
              <a:rPr lang="es" sz="2800" dirty="0">
                <a:ea typeface="+mn-lt"/>
                <a:cs typeface="+mn-lt"/>
              </a:rPr>
              <a:t>las </a:t>
            </a:r>
            <a:r>
              <a:rPr lang="es" sz="2800" dirty="0">
                <a:ea typeface="+mn-lt"/>
                <a:cs typeface="+mn-lt"/>
                <a:sym typeface="29LT Bukra"/>
              </a:rPr>
              <a:t>personas.</a:t>
            </a:r>
            <a:endParaRPr lang="en-US" sz="2800" dirty="0">
              <a:ea typeface="Calibri"/>
              <a:cs typeface="Calibri"/>
            </a:endParaRPr>
          </a:p>
          <a:p>
            <a:pPr marL="190510" indent="-190510">
              <a:buFont typeface="Arial"/>
              <a:buChar char="•"/>
            </a:pPr>
            <a:r>
              <a:rPr lang="es" sz="2800" dirty="0">
                <a:ea typeface="+mn-lt"/>
                <a:cs typeface="+mn-lt"/>
                <a:sym typeface="29LT Bukra"/>
              </a:rPr>
              <a:t>Incluye métodos de investigación abiertos, datos abiertos, publicaciones de acceso abierto y software/hardware de código abierto.</a:t>
            </a:r>
            <a:endParaRPr lang="es" sz="2800" dirty="0">
              <a:ea typeface="Calibri"/>
              <a:cs typeface="Calibri"/>
            </a:endParaRPr>
          </a:p>
          <a:p>
            <a:pPr marL="190510" indent="-190510">
              <a:buFont typeface="Arial"/>
              <a:buChar char="•"/>
            </a:pPr>
            <a:r>
              <a:rPr lang="es" sz="2800" dirty="0">
                <a:ea typeface="+mn-lt"/>
                <a:cs typeface="+mn-lt"/>
                <a:sym typeface="29LT Bukra"/>
              </a:rPr>
              <a:t>Mejora la producción, reproducción y perfeccionamiento del conocimiento científico.</a:t>
            </a:r>
            <a:endParaRPr lang="es" sz="2800" dirty="0">
              <a:sym typeface="29LT Bukra"/>
            </a:endParaRPr>
          </a:p>
          <a:p>
            <a:endParaRPr lang="en-GB" dirty="0"/>
          </a:p>
        </p:txBody>
      </p:sp>
      <p:sp>
        <p:nvSpPr>
          <p:cNvPr id="4" name="Content Placeholder 3">
            <a:extLst>
              <a:ext uri="{FF2B5EF4-FFF2-40B4-BE49-F238E27FC236}">
                <a16:creationId xmlns:a16="http://schemas.microsoft.com/office/drawing/2014/main" id="{DE1C5888-A554-7C95-CE3C-1DD9B73911CD}"/>
              </a:ext>
            </a:extLst>
          </p:cNvPr>
          <p:cNvSpPr>
            <a:spLocks noGrp="1"/>
          </p:cNvSpPr>
          <p:nvPr>
            <p:ph sz="half" idx="2"/>
          </p:nvPr>
        </p:nvSpPr>
        <p:spPr/>
        <p:txBody>
          <a:bodyPr>
            <a:normAutofit fontScale="92500"/>
          </a:bodyPr>
          <a:lstStyle/>
          <a:p>
            <a:pPr marL="190510" indent="-190510">
              <a:buFont typeface="Arial"/>
              <a:buChar char="•"/>
            </a:pPr>
            <a:r>
              <a:rPr lang="es" sz="2800" dirty="0">
                <a:ea typeface="+mn-lt"/>
                <a:cs typeface="+mn-lt"/>
                <a:sym typeface="29LT Bukra"/>
              </a:rPr>
              <a:t>Garantiza el derecho global a participar y beneficiarse del avance científico.</a:t>
            </a:r>
            <a:endParaRPr lang="es" sz="2800" dirty="0">
              <a:ea typeface="Calibri"/>
              <a:cs typeface="Calibri"/>
            </a:endParaRPr>
          </a:p>
          <a:p>
            <a:pPr marL="190510" indent="-190510">
              <a:buFont typeface="Arial"/>
              <a:buChar char="•"/>
            </a:pPr>
            <a:r>
              <a:rPr lang="es" sz="2800" dirty="0">
                <a:ea typeface="+mn-lt"/>
                <a:cs typeface="+mn-lt"/>
                <a:sym typeface="29LT Bukra"/>
              </a:rPr>
              <a:t>Promueve equidad, transparencia e inclusión, integrando saberes diversos, incluidos los locales e indígenas.</a:t>
            </a:r>
            <a:endParaRPr lang="en-US" sz="2800" dirty="0">
              <a:ea typeface="Calibri"/>
              <a:cs typeface="Calibri"/>
            </a:endParaRPr>
          </a:p>
          <a:p>
            <a:pPr marL="190510" indent="-190510">
              <a:buFont typeface="Arial"/>
              <a:buChar char="•"/>
            </a:pPr>
            <a:r>
              <a:rPr lang="es" sz="2800" dirty="0">
                <a:ea typeface="+mn-lt"/>
                <a:cs typeface="+mn-lt"/>
                <a:sym typeface="29LT Bukra"/>
              </a:rPr>
              <a:t>Fortalece la ciencia, la educación, la innovación y la confianza pública frente a la desinformación.</a:t>
            </a:r>
          </a:p>
          <a:p>
            <a:endParaRPr lang="en-GB" dirty="0"/>
          </a:p>
        </p:txBody>
      </p:sp>
    </p:spTree>
    <p:extLst>
      <p:ext uri="{BB962C8B-B14F-4D97-AF65-F5344CB8AC3E}">
        <p14:creationId xmlns:p14="http://schemas.microsoft.com/office/powerpoint/2010/main" val="377472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chemeClr val="accent4">
              <a:lumMod val="40000"/>
              <a:lumOff val="60000"/>
            </a:schemeClr>
          </a:solidFill>
        </p:spPr>
        <p:txBody>
          <a:bodyPr/>
          <a:lstStyle/>
          <a:p>
            <a:endParaRPr lang="en-GB" dirty="0">
              <a:solidFill>
                <a:sysClr val="windowText" lastClr="000000"/>
              </a:solidFill>
            </a:endParaRPr>
          </a:p>
        </p:txBody>
      </p:sp>
      <p:sp>
        <p:nvSpPr>
          <p:cNvPr id="5" name="TextBox 5"/>
          <p:cNvSpPr txBox="1"/>
          <p:nvPr/>
        </p:nvSpPr>
        <p:spPr>
          <a:xfrm>
            <a:off x="202290" y="612208"/>
            <a:ext cx="3406665" cy="359073"/>
          </a:xfrm>
          <a:prstGeom prst="rect">
            <a:avLst/>
          </a:prstGeom>
        </p:spPr>
        <p:txBody>
          <a:bodyPr wrap="square" lIns="0" tIns="0" rIns="0" bIns="0" rtlCol="0" anchor="t">
            <a:spAutoFit/>
          </a:bodyPr>
          <a:lstStyle/>
          <a:p>
            <a:pPr>
              <a:lnSpc>
                <a:spcPts val="2752"/>
              </a:lnSpc>
              <a:spcBef>
                <a:spcPct val="0"/>
              </a:spcBef>
            </a:pPr>
            <a:r>
              <a:rPr lang="en-US" sz="32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sym typeface="29LT Bukra Semi-Bold"/>
              </a:rPr>
              <a:t>DEFINICIONES</a:t>
            </a:r>
            <a:endParaRPr lang="en-US" sz="32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A diagram of a company&#10;&#10;AI-generated content may be incorrect.">
            <a:extLst>
              <a:ext uri="{FF2B5EF4-FFF2-40B4-BE49-F238E27FC236}">
                <a16:creationId xmlns:a16="http://schemas.microsoft.com/office/drawing/2014/main" id="{E64C0240-9912-F717-E83A-D2AFFA502461}"/>
              </a:ext>
            </a:extLst>
          </p:cNvPr>
          <p:cNvPicPr>
            <a:picLocks noChangeAspect="1"/>
          </p:cNvPicPr>
          <p:nvPr/>
        </p:nvPicPr>
        <p:blipFill>
          <a:blip r:embed="rId2"/>
          <a:stretch>
            <a:fillRect/>
          </a:stretch>
        </p:blipFill>
        <p:spPr>
          <a:xfrm>
            <a:off x="3778259" y="0"/>
            <a:ext cx="841176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511F-102F-4E87-018B-78D0F0E5C0C0}"/>
              </a:ext>
            </a:extLst>
          </p:cNvPr>
          <p:cNvSpPr>
            <a:spLocks noGrp="1"/>
          </p:cNvSpPr>
          <p:nvPr>
            <p:ph type="title"/>
          </p:nvPr>
        </p:nvSpPr>
        <p:spPr/>
        <p:txBody>
          <a:bodyPr/>
          <a:lstStyle/>
          <a:p>
            <a:r>
              <a:rPr lang="en-GB" dirty="0" err="1"/>
              <a:t>Bienes</a:t>
            </a:r>
            <a:r>
              <a:rPr lang="en-GB" dirty="0"/>
              <a:t> </a:t>
            </a:r>
            <a:r>
              <a:rPr lang="en-GB" dirty="0" err="1"/>
              <a:t>Publicos</a:t>
            </a:r>
            <a:r>
              <a:rPr lang="en-GB" dirty="0"/>
              <a:t> </a:t>
            </a:r>
            <a:r>
              <a:rPr lang="en-GB" dirty="0" err="1"/>
              <a:t>digitales</a:t>
            </a:r>
            <a:endParaRPr lang="en-GB" dirty="0"/>
          </a:p>
        </p:txBody>
      </p:sp>
      <p:sp>
        <p:nvSpPr>
          <p:cNvPr id="3" name="Content Placeholder 2">
            <a:extLst>
              <a:ext uri="{FF2B5EF4-FFF2-40B4-BE49-F238E27FC236}">
                <a16:creationId xmlns:a16="http://schemas.microsoft.com/office/drawing/2014/main" id="{B1440E17-1FEA-230F-3F89-AD760E68EE49}"/>
              </a:ext>
            </a:extLst>
          </p:cNvPr>
          <p:cNvSpPr>
            <a:spLocks noGrp="1"/>
          </p:cNvSpPr>
          <p:nvPr>
            <p:ph idx="1"/>
          </p:nvPr>
        </p:nvSpPr>
        <p:spPr/>
        <p:txBody>
          <a:bodyPr/>
          <a:lstStyle/>
          <a:p>
            <a:r>
              <a:rPr lang="en-GB" dirty="0"/>
              <a:t>A DPG is open source software, open data, open Artificial Intelligence (AI) model, open standard, or open content that adheres to privacy and other applicable laws and best practices, does no harm, and helps attain the Sustainable Development Goals (SDGs). The Digital Public Goods Alliance (DPGA) is a multi-stakeholder initiative that established and maintains the DPG standard and DPG registry. It aims to increase the discovery, use of, and investment in digital public goods. UN Global Pulse has recently become a member of the DPGA, which means we will work collaboratively to advance digital public goods.</a:t>
            </a:r>
          </a:p>
        </p:txBody>
      </p:sp>
    </p:spTree>
    <p:extLst>
      <p:ext uri="{BB962C8B-B14F-4D97-AF65-F5344CB8AC3E}">
        <p14:creationId xmlns:p14="http://schemas.microsoft.com/office/powerpoint/2010/main" val="38472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511F-102F-4E87-018B-78D0F0E5C0C0}"/>
              </a:ext>
            </a:extLst>
          </p:cNvPr>
          <p:cNvSpPr>
            <a:spLocks noGrp="1"/>
          </p:cNvSpPr>
          <p:nvPr>
            <p:ph type="title"/>
          </p:nvPr>
        </p:nvSpPr>
        <p:spPr/>
        <p:txBody>
          <a:bodyPr/>
          <a:lstStyle/>
          <a:p>
            <a:r>
              <a:rPr lang="en-GB" dirty="0" err="1"/>
              <a:t>Infrastructra</a:t>
            </a:r>
            <a:r>
              <a:rPr lang="en-GB" dirty="0"/>
              <a:t> </a:t>
            </a:r>
            <a:r>
              <a:rPr lang="en-GB" dirty="0" err="1"/>
              <a:t>Publicos</a:t>
            </a:r>
            <a:r>
              <a:rPr lang="en-GB" dirty="0"/>
              <a:t> </a:t>
            </a:r>
            <a:r>
              <a:rPr lang="en-GB" dirty="0" err="1"/>
              <a:t>digitales</a:t>
            </a:r>
            <a:endParaRPr lang="en-GB" dirty="0"/>
          </a:p>
        </p:txBody>
      </p:sp>
      <p:sp>
        <p:nvSpPr>
          <p:cNvPr id="3" name="Content Placeholder 2">
            <a:extLst>
              <a:ext uri="{FF2B5EF4-FFF2-40B4-BE49-F238E27FC236}">
                <a16:creationId xmlns:a16="http://schemas.microsoft.com/office/drawing/2014/main" id="{B1440E17-1FEA-230F-3F89-AD760E68EE49}"/>
              </a:ext>
            </a:extLst>
          </p:cNvPr>
          <p:cNvSpPr>
            <a:spLocks noGrp="1"/>
          </p:cNvSpPr>
          <p:nvPr>
            <p:ph idx="1"/>
          </p:nvPr>
        </p:nvSpPr>
        <p:spPr/>
        <p:txBody>
          <a:bodyPr/>
          <a:lstStyle/>
          <a:p>
            <a:r>
              <a:rPr lang="en-GB" b="0" i="0" dirty="0">
                <a:solidFill>
                  <a:srgbClr val="586179"/>
                </a:solidFill>
                <a:effectLst/>
                <a:latin typeface="Noto Sans" panose="020B0502040504020204" pitchFamily="34" charset="0"/>
              </a:rPr>
              <a:t>digital public infrastructure (DPI), defined as shared digital systems that are secure and interoperable and that can support the inclusive delivery of and access to public and private services across society</a:t>
            </a:r>
            <a:endParaRPr lang="en-GB" dirty="0"/>
          </a:p>
        </p:txBody>
      </p:sp>
    </p:spTree>
    <p:extLst>
      <p:ext uri="{BB962C8B-B14F-4D97-AF65-F5344CB8AC3E}">
        <p14:creationId xmlns:p14="http://schemas.microsoft.com/office/powerpoint/2010/main" val="3344982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511F-102F-4E87-018B-78D0F0E5C0C0}"/>
              </a:ext>
            </a:extLst>
          </p:cNvPr>
          <p:cNvSpPr>
            <a:spLocks noGrp="1"/>
          </p:cNvSpPr>
          <p:nvPr>
            <p:ph type="title"/>
          </p:nvPr>
        </p:nvSpPr>
        <p:spPr/>
        <p:txBody>
          <a:bodyPr/>
          <a:lstStyle/>
          <a:p>
            <a:r>
              <a:rPr lang="en-GB" dirty="0"/>
              <a:t>Open Solutions</a:t>
            </a:r>
          </a:p>
        </p:txBody>
      </p:sp>
      <p:sp>
        <p:nvSpPr>
          <p:cNvPr id="3" name="Content Placeholder 2">
            <a:extLst>
              <a:ext uri="{FF2B5EF4-FFF2-40B4-BE49-F238E27FC236}">
                <a16:creationId xmlns:a16="http://schemas.microsoft.com/office/drawing/2014/main" id="{B1440E17-1FEA-230F-3F89-AD760E68EE49}"/>
              </a:ext>
            </a:extLst>
          </p:cNvPr>
          <p:cNvSpPr>
            <a:spLocks noGrp="1"/>
          </p:cNvSpPr>
          <p:nvPr>
            <p:ph idx="1"/>
          </p:nvPr>
        </p:nvSpPr>
        <p:spPr/>
        <p:txBody>
          <a:bodyPr/>
          <a:lstStyle/>
          <a:p>
            <a:r>
              <a:rPr lang="en-GB" dirty="0"/>
              <a:t>A DPG is open source software, open data, open Artificial Intelligence (AI) model, open standard, or open content that adheres to privacy and other applicable laws and best practices, does no harm, and helps attain the Sustainable Development Goals (SDGs). The Digital Public Goods Alliance (DPGA) is a multi-stakeholder initiative that established and maintains the DPG standard and DPG registry. It aims to increase the discovery, use of, and investment in digital public goods. UN Global Pulse has recently become a member of the DPGA, which means we will work collaboratively to advance digital public goods.</a:t>
            </a:r>
          </a:p>
        </p:txBody>
      </p:sp>
    </p:spTree>
    <p:extLst>
      <p:ext uri="{BB962C8B-B14F-4D97-AF65-F5344CB8AC3E}">
        <p14:creationId xmlns:p14="http://schemas.microsoft.com/office/powerpoint/2010/main" val="3393207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4222</TotalTime>
  <Words>2725</Words>
  <Application>Microsoft Macintosh PowerPoint</Application>
  <PresentationFormat>Widescreen</PresentationFormat>
  <Paragraphs>191</Paragraphs>
  <Slides>40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29LT Bukra</vt:lpstr>
      <vt:lpstr>Aptos</vt:lpstr>
      <vt:lpstr>Arial</vt:lpstr>
      <vt:lpstr>Calibri</vt:lpstr>
      <vt:lpstr>Calibri Light</vt:lpstr>
      <vt:lpstr>Courier New</vt:lpstr>
      <vt:lpstr>Noto Sans</vt:lpstr>
      <vt:lpstr>Poppins</vt:lpstr>
      <vt:lpstr>Segoe UI</vt:lpstr>
      <vt:lpstr>Times New Roman</vt:lpstr>
      <vt:lpstr>Verdana</vt:lpstr>
      <vt:lpstr>Office Theme</vt:lpstr>
      <vt:lpstr>Hacia una hoja de ruta latinoamericana para la cooperación digital y la ciencia abierta: articulando prioridades científicas nacionales y regionales</vt:lpstr>
      <vt:lpstr>sin dejar a nadie atrás</vt:lpstr>
      <vt:lpstr>sin dejar a nadie atrás</vt:lpstr>
      <vt:lpstr>sin dejar a nadie atrás</vt:lpstr>
      <vt:lpstr>Contexto</vt:lpstr>
      <vt:lpstr>PowerPoint Presentation</vt:lpstr>
      <vt:lpstr>Bienes Publicos digitales</vt:lpstr>
      <vt:lpstr>Infrastructra Publicos digitales</vt:lpstr>
      <vt:lpstr>Open Solutions</vt:lpstr>
      <vt:lpstr>PowerPoint Presentation</vt:lpstr>
      <vt:lpstr>PowerPoint Presentation</vt:lpstr>
      <vt:lpstr>sin dejar a nadie atrás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GO-GN IberoAmerica ¿Quieres formar parte de una red que apoya la educación y ciencia abierta?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Hacia una hoja de ruta latinoamericana para la cooperación digital y la ciencia abierta: articulando prioridades científicas nacionales y regionales</dc:title>
  <dc:creator>Javiera Atenas</dc:creator>
  <cp:lastModifiedBy>Javiera Atenas</cp:lastModifiedBy>
  <cp:revision>8</cp:revision>
  <dcterms:created xsi:type="dcterms:W3CDTF">2025-11-23T11:02:22Z</dcterms:created>
  <dcterms:modified xsi:type="dcterms:W3CDTF">2025-11-26T09:26:18Z</dcterms:modified>
</cp:coreProperties>
</file>